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324" r:id="rId14"/>
    <p:sldId id="296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95" r:id="rId26"/>
    <p:sldId id="279" r:id="rId27"/>
    <p:sldId id="280" r:id="rId28"/>
    <p:sldId id="281" r:id="rId29"/>
    <p:sldId id="311" r:id="rId30"/>
    <p:sldId id="283" r:id="rId31"/>
    <p:sldId id="284" r:id="rId32"/>
    <p:sldId id="285" r:id="rId33"/>
    <p:sldId id="286" r:id="rId34"/>
    <p:sldId id="287" r:id="rId35"/>
    <p:sldId id="302" r:id="rId36"/>
    <p:sldId id="288" r:id="rId37"/>
    <p:sldId id="294" r:id="rId38"/>
    <p:sldId id="289" r:id="rId39"/>
    <p:sldId id="290" r:id="rId40"/>
    <p:sldId id="291" r:id="rId41"/>
    <p:sldId id="292" r:id="rId42"/>
    <p:sldId id="293" r:id="rId43"/>
    <p:sldId id="297" r:id="rId44"/>
    <p:sldId id="298" r:id="rId45"/>
    <p:sldId id="299" r:id="rId46"/>
    <p:sldId id="300" r:id="rId47"/>
    <p:sldId id="301" r:id="rId48"/>
    <p:sldId id="303" r:id="rId49"/>
    <p:sldId id="304" r:id="rId50"/>
    <p:sldId id="305" r:id="rId51"/>
    <p:sldId id="306" r:id="rId52"/>
    <p:sldId id="312" r:id="rId53"/>
    <p:sldId id="307" r:id="rId54"/>
    <p:sldId id="309" r:id="rId55"/>
    <p:sldId id="310" r:id="rId56"/>
    <p:sldId id="313" r:id="rId57"/>
    <p:sldId id="314" r:id="rId58"/>
    <p:sldId id="315" r:id="rId59"/>
    <p:sldId id="316" r:id="rId60"/>
    <p:sldId id="318" r:id="rId61"/>
    <p:sldId id="317" r:id="rId62"/>
    <p:sldId id="319" r:id="rId63"/>
    <p:sldId id="320" r:id="rId64"/>
    <p:sldId id="321" r:id="rId65"/>
    <p:sldId id="322" r:id="rId66"/>
    <p:sldId id="323" r:id="rId67"/>
    <p:sldId id="325" r:id="rId68"/>
    <p:sldId id="327" r:id="rId69"/>
    <p:sldId id="326" r:id="rId70"/>
    <p:sldId id="328" r:id="rId71"/>
    <p:sldId id="330" r:id="rId72"/>
    <p:sldId id="331" r:id="rId73"/>
    <p:sldId id="332" r:id="rId74"/>
    <p:sldId id="333" r:id="rId75"/>
    <p:sldId id="33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00"/>
    <a:srgbClr val="FF7F00"/>
    <a:srgbClr val="7F3F00"/>
    <a:srgbClr val="00FF00"/>
    <a:srgbClr val="7F00FF"/>
    <a:srgbClr val="7F7FFF"/>
    <a:srgbClr val="0000FF"/>
    <a:srgbClr val="FF00FF"/>
    <a:srgbClr val="FF99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CD6D1-5AF5-4DAE-BD99-805A0F2444B8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03CF8-159C-46A1-9EC4-6BF5B58F99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66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57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3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58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99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4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39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08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3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23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12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95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22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eld_(mathematics)" TargetMode="External"/><Relationship Id="rId3" Type="http://schemas.openxmlformats.org/officeDocument/2006/relationships/hyperlink" Target="https://en.wikipedia.org/wiki/Scalar_multiplication" TargetMode="External"/><Relationship Id="rId7" Type="http://schemas.openxmlformats.org/officeDocument/2006/relationships/hyperlink" Target="https://en.wikipedia.org/wiki/Rational_number" TargetMode="External"/><Relationship Id="rId2" Type="http://schemas.openxmlformats.org/officeDocument/2006/relationships/hyperlink" Target="https://en.wikipedia.org/wiki/Vector_add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lex_number" TargetMode="External"/><Relationship Id="rId5" Type="http://schemas.openxmlformats.org/officeDocument/2006/relationships/hyperlink" Target="https://en.wikipedia.org/wiki/Real_number" TargetMode="External"/><Relationship Id="rId10" Type="http://schemas.openxmlformats.org/officeDocument/2006/relationships/hyperlink" Target="https://en.wikipedia.org/wiki/Vector_space#Definition" TargetMode="External"/><Relationship Id="rId4" Type="http://schemas.openxmlformats.org/officeDocument/2006/relationships/hyperlink" Target="https://en.wikipedia.org/wiki/Scalar_(mathematics)" TargetMode="External"/><Relationship Id="rId9" Type="http://schemas.openxmlformats.org/officeDocument/2006/relationships/hyperlink" Target="https://en.wikipedia.org/wiki/Axiom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ugo_Weaving" TargetMode="External"/><Relationship Id="rId3" Type="http://schemas.openxmlformats.org/officeDocument/2006/relationships/hyperlink" Target="https://en.wikipedia.org/wiki/Action_film" TargetMode="External"/><Relationship Id="rId7" Type="http://schemas.openxmlformats.org/officeDocument/2006/relationships/hyperlink" Target="https://en.wikipedia.org/wiki/Carrie-Anne_Moss" TargetMode="External"/><Relationship Id="rId12" Type="http://schemas.openxmlformats.org/officeDocument/2006/relationships/hyperlink" Target="https://en.wikipedia.org/wiki/Neo_(The_Matrix)" TargetMode="External"/><Relationship Id="rId2" Type="http://schemas.openxmlformats.org/officeDocument/2006/relationships/hyperlink" Target="https://en.wikipedia.org/wiki/Science_fiction_fil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aurence_Fishburne" TargetMode="External"/><Relationship Id="rId11" Type="http://schemas.openxmlformats.org/officeDocument/2006/relationships/hyperlink" Target="https://en.wikipedia.org/wiki/Simulated_reality" TargetMode="External"/><Relationship Id="rId5" Type="http://schemas.openxmlformats.org/officeDocument/2006/relationships/hyperlink" Target="https://en.wikipedia.org/wiki/Keanu_Reeves" TargetMode="External"/><Relationship Id="rId10" Type="http://schemas.openxmlformats.org/officeDocument/2006/relationships/hyperlink" Target="https://en.wikipedia.org/wiki/Dystopia" TargetMode="External"/><Relationship Id="rId4" Type="http://schemas.openxmlformats.org/officeDocument/2006/relationships/hyperlink" Target="https://en.wikipedia.org/wiki/The_Wachowskis" TargetMode="External"/><Relationship Id="rId9" Type="http://schemas.openxmlformats.org/officeDocument/2006/relationships/hyperlink" Target="https://en.wikipedia.org/wiki/Joe_Pantoliano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xpression_(mathematics)" TargetMode="External"/><Relationship Id="rId13" Type="http://schemas.openxmlformats.org/officeDocument/2006/relationships/hyperlink" Target="https://en.wikipedia.org/wiki/Matrix_(mathematics)#math_1" TargetMode="External"/><Relationship Id="rId3" Type="http://schemas.openxmlformats.org/officeDocument/2006/relationships/hyperlink" Target="https://en.wikipedia.org/wiki/Rectangle" TargetMode="External"/><Relationship Id="rId7" Type="http://schemas.openxmlformats.org/officeDocument/2006/relationships/hyperlink" Target="https://en.wikipedia.org/wiki/Symbol_(formal)" TargetMode="External"/><Relationship Id="rId12" Type="http://schemas.openxmlformats.org/officeDocument/2006/relationships/hyperlink" Target="https://en.wikipedia.org/wiki/Matrix_(mathematics)#cite_note-3" TargetMode="External"/><Relationship Id="rId2" Type="http://schemas.openxmlformats.org/officeDocument/2006/relationships/hyperlink" Target="https://en.wikipedia.org/wiki/Mathema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umber" TargetMode="External"/><Relationship Id="rId11" Type="http://schemas.openxmlformats.org/officeDocument/2006/relationships/hyperlink" Target="https://en.wikipedia.org/wiki/Matrix_(mathematics)#cite_note-2" TargetMode="External"/><Relationship Id="rId5" Type="http://schemas.openxmlformats.org/officeDocument/2006/relationships/hyperlink" Target="https://en.wikipedia.org/wiki/Matrix_(mathematics)#cite_note-1" TargetMode="External"/><Relationship Id="rId10" Type="http://schemas.openxmlformats.org/officeDocument/2006/relationships/hyperlink" Target="https://en.wiktionary.org/wiki/column" TargetMode="External"/><Relationship Id="rId4" Type="http://schemas.openxmlformats.org/officeDocument/2006/relationships/hyperlink" Target="https://en.wiktionary.org/wiki/array" TargetMode="External"/><Relationship Id="rId9" Type="http://schemas.openxmlformats.org/officeDocument/2006/relationships/hyperlink" Target="https://en.wiktionary.org/wiki/row" TargetMode="External"/><Relationship Id="rId14" Type="http://schemas.openxmlformats.org/officeDocument/2006/relationships/image" Target="../media/image19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dQzwvD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Shader</a:t>
            </a:r>
            <a:r>
              <a:rPr lang="en-US" dirty="0"/>
              <a:t> development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h_da</a:t>
            </a:r>
            <a:r>
              <a:rPr lang="en-US" dirty="0"/>
              <a:t> </a:t>
            </a:r>
            <a:r>
              <a:rPr lang="en-US" dirty="0" smtClean="0"/>
              <a:t>WS2020/21</a:t>
            </a:r>
            <a:endParaRPr lang="en-US" dirty="0"/>
          </a:p>
          <a:p>
            <a:r>
              <a:rPr lang="en-US" dirty="0"/>
              <a:t>Paul </a:t>
            </a:r>
            <a:r>
              <a:rPr lang="en-US" dirty="0" err="1"/>
              <a:t>Nasdalack</a:t>
            </a:r>
            <a:endParaRPr lang="en-US" dirty="0"/>
          </a:p>
          <a:p>
            <a:endParaRPr lang="de-DE" dirty="0"/>
          </a:p>
          <a:p>
            <a:r>
              <a:rPr lang="de-DE" dirty="0" smtClean="0"/>
              <a:t>info@paul-nasdalack.com</a:t>
            </a:r>
            <a:endParaRPr lang="de-DE" dirty="0"/>
          </a:p>
          <a:p>
            <a:r>
              <a:rPr lang="de-DE" dirty="0">
                <a:solidFill>
                  <a:srgbClr val="1DA1F2"/>
                </a:solidFill>
              </a:rPr>
              <a:t>@</a:t>
            </a:r>
            <a:r>
              <a:rPr lang="de-DE" dirty="0" err="1">
                <a:solidFill>
                  <a:srgbClr val="1DA1F2"/>
                </a:solidFill>
              </a:rPr>
              <a:t>littleBugHunter</a:t>
            </a:r>
            <a:endParaRPr lang="en-US" dirty="0">
              <a:solidFill>
                <a:srgbClr val="1DA1F2"/>
              </a:solidFill>
            </a:endParaRPr>
          </a:p>
        </p:txBody>
      </p:sp>
      <p:pic>
        <p:nvPicPr>
          <p:cNvPr id="2054" name="Picture 6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694" y="4971139"/>
            <a:ext cx="236100" cy="19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5429087"/>
            <a:ext cx="1328616" cy="11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4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Vectors?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Add/</a:t>
            </a:r>
            <a:r>
              <a:rPr lang="de-DE" dirty="0" err="1"/>
              <a:t>Substract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Multiply</a:t>
            </a:r>
            <a:endParaRPr lang="de-DE" dirty="0"/>
          </a:p>
          <a:p>
            <a:pPr lvl="1"/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pPr lvl="1"/>
            <a:r>
              <a:rPr lang="de-DE" dirty="0"/>
              <a:t>Cross </a:t>
            </a:r>
            <a:r>
              <a:rPr lang="de-DE" dirty="0" err="1"/>
              <a:t>product</a:t>
            </a:r>
            <a:endParaRPr lang="de-DE" dirty="0"/>
          </a:p>
          <a:p>
            <a:pPr lvl="1"/>
            <a:r>
              <a:rPr lang="de-DE" dirty="0" err="1"/>
              <a:t>Scalar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Divide</a:t>
            </a:r>
            <a:r>
              <a:rPr lang="de-DE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60629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Add/</a:t>
            </a:r>
            <a:r>
              <a:rPr lang="de-DE" dirty="0" err="1"/>
              <a:t>Substract</a:t>
            </a:r>
            <a:endParaRPr lang="de-DE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3032450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4282752" y="4001294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4618654" y="3637399"/>
            <a:ext cx="0" cy="7277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unde Klammer links/rechts 11"/>
          <p:cNvSpPr/>
          <p:nvPr/>
        </p:nvSpPr>
        <p:spPr>
          <a:xfrm>
            <a:off x="8008776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4</a:t>
            </a:r>
          </a:p>
          <a:p>
            <a:pPr algn="ctr"/>
            <a:r>
              <a:rPr lang="de-DE" sz="4000" dirty="0"/>
              <a:t>7</a:t>
            </a:r>
          </a:p>
          <a:p>
            <a:pPr algn="ctr"/>
            <a:r>
              <a:rPr lang="de-DE" sz="4000" dirty="0"/>
              <a:t>6</a:t>
            </a:r>
            <a:endParaRPr lang="en-US" sz="4000" dirty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5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Add/</a:t>
            </a:r>
            <a:r>
              <a:rPr lang="de-DE" dirty="0" err="1"/>
              <a:t>Substract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3032450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4508592" y="3189530"/>
            <a:ext cx="342407" cy="356103"/>
            <a:chOff x="4282752" y="3637399"/>
            <a:chExt cx="699796" cy="727788"/>
          </a:xfrm>
        </p:grpSpPr>
        <p:cxnSp>
          <p:nvCxnSpPr>
            <p:cNvPr id="6" name="Gerader Verbinder 5"/>
            <p:cNvCxnSpPr/>
            <p:nvPr/>
          </p:nvCxnSpPr>
          <p:spPr>
            <a:xfrm>
              <a:off x="4282752" y="4001294"/>
              <a:ext cx="6997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/>
            <p:cNvCxnSpPr/>
            <p:nvPr/>
          </p:nvCxnSpPr>
          <p:spPr>
            <a:xfrm>
              <a:off x="4618654" y="3637399"/>
              <a:ext cx="0" cy="7277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  <a:endParaRPr lang="en-US" sz="4000" dirty="0"/>
          </a:p>
        </p:txBody>
      </p:sp>
      <p:grpSp>
        <p:nvGrpSpPr>
          <p:cNvPr id="27" name="Gruppieren 26"/>
          <p:cNvGrpSpPr/>
          <p:nvPr/>
        </p:nvGrpSpPr>
        <p:grpSpPr>
          <a:xfrm>
            <a:off x="6968269" y="3926938"/>
            <a:ext cx="268384" cy="121668"/>
            <a:chOff x="6711821" y="3789800"/>
            <a:chExt cx="699796" cy="317241"/>
          </a:xfrm>
        </p:grpSpPr>
        <p:cxnSp>
          <p:nvCxnSpPr>
            <p:cNvPr id="10" name="Gerader Verbinder 9"/>
            <p:cNvCxnSpPr/>
            <p:nvPr/>
          </p:nvCxnSpPr>
          <p:spPr>
            <a:xfrm>
              <a:off x="6711821" y="3789800"/>
              <a:ext cx="6997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>
            <a:xfrm>
              <a:off x="6711821" y="4107041"/>
              <a:ext cx="6997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unde Klammer links/rechts 11"/>
          <p:cNvSpPr/>
          <p:nvPr/>
        </p:nvSpPr>
        <p:spPr>
          <a:xfrm>
            <a:off x="8008776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4</a:t>
            </a:r>
          </a:p>
          <a:p>
            <a:pPr algn="ctr"/>
            <a:r>
              <a:rPr lang="de-DE" sz="4000" dirty="0"/>
              <a:t>7</a:t>
            </a:r>
          </a:p>
          <a:p>
            <a:pPr algn="ctr"/>
            <a:r>
              <a:rPr lang="de-DE" sz="4000" dirty="0"/>
              <a:t>6</a:t>
            </a:r>
            <a:endParaRPr lang="en-US" sz="4000" dirty="0"/>
          </a:p>
        </p:txBody>
      </p:sp>
      <p:sp>
        <p:nvSpPr>
          <p:cNvPr id="5" name="Rechteck 4"/>
          <p:cNvSpPr/>
          <p:nvPr/>
        </p:nvSpPr>
        <p:spPr>
          <a:xfrm>
            <a:off x="2780523" y="3097764"/>
            <a:ext cx="6204858" cy="539636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2780523" y="3713633"/>
            <a:ext cx="6204858" cy="539636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2780523" y="4345706"/>
            <a:ext cx="6204858" cy="539636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uppieren 18"/>
          <p:cNvGrpSpPr/>
          <p:nvPr/>
        </p:nvGrpSpPr>
        <p:grpSpPr>
          <a:xfrm>
            <a:off x="4501743" y="3823242"/>
            <a:ext cx="342407" cy="356103"/>
            <a:chOff x="4282752" y="3637399"/>
            <a:chExt cx="699796" cy="727788"/>
          </a:xfrm>
        </p:grpSpPr>
        <p:cxnSp>
          <p:nvCxnSpPr>
            <p:cNvPr id="20" name="Gerader Verbinder 19"/>
            <p:cNvCxnSpPr/>
            <p:nvPr/>
          </p:nvCxnSpPr>
          <p:spPr>
            <a:xfrm>
              <a:off x="4282752" y="4001294"/>
              <a:ext cx="6997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>
            <a:xfrm>
              <a:off x="4618654" y="3637399"/>
              <a:ext cx="0" cy="7277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/>
          <p:cNvGrpSpPr/>
          <p:nvPr/>
        </p:nvGrpSpPr>
        <p:grpSpPr>
          <a:xfrm>
            <a:off x="4510154" y="4467006"/>
            <a:ext cx="342407" cy="356103"/>
            <a:chOff x="4282752" y="3637399"/>
            <a:chExt cx="699796" cy="727788"/>
          </a:xfrm>
        </p:grpSpPr>
        <p:cxnSp>
          <p:nvCxnSpPr>
            <p:cNvPr id="23" name="Gerader Verbinder 22"/>
            <p:cNvCxnSpPr/>
            <p:nvPr/>
          </p:nvCxnSpPr>
          <p:spPr>
            <a:xfrm>
              <a:off x="4282752" y="4001294"/>
              <a:ext cx="6997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>
            <a:xfrm>
              <a:off x="4618654" y="3637399"/>
              <a:ext cx="0" cy="7277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uppieren 27"/>
          <p:cNvGrpSpPr/>
          <p:nvPr/>
        </p:nvGrpSpPr>
        <p:grpSpPr>
          <a:xfrm>
            <a:off x="6944179" y="3291262"/>
            <a:ext cx="268384" cy="121668"/>
            <a:chOff x="6711821" y="3789800"/>
            <a:chExt cx="699796" cy="317241"/>
          </a:xfrm>
        </p:grpSpPr>
        <p:cxnSp>
          <p:nvCxnSpPr>
            <p:cNvPr id="29" name="Gerader Verbinder 28"/>
            <p:cNvCxnSpPr/>
            <p:nvPr/>
          </p:nvCxnSpPr>
          <p:spPr>
            <a:xfrm>
              <a:off x="6711821" y="3789800"/>
              <a:ext cx="6997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/>
          </p:nvCxnSpPr>
          <p:spPr>
            <a:xfrm>
              <a:off x="6711821" y="4107041"/>
              <a:ext cx="6997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uppieren 30"/>
          <p:cNvGrpSpPr/>
          <p:nvPr/>
        </p:nvGrpSpPr>
        <p:grpSpPr>
          <a:xfrm>
            <a:off x="6963526" y="4584223"/>
            <a:ext cx="268384" cy="121668"/>
            <a:chOff x="6711821" y="3789800"/>
            <a:chExt cx="699796" cy="317241"/>
          </a:xfrm>
        </p:grpSpPr>
        <p:cxnSp>
          <p:nvCxnSpPr>
            <p:cNvPr id="32" name="Gerader Verbinder 31"/>
            <p:cNvCxnSpPr/>
            <p:nvPr/>
          </p:nvCxnSpPr>
          <p:spPr>
            <a:xfrm>
              <a:off x="6711821" y="3789800"/>
              <a:ext cx="6997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/>
          </p:nvCxnSpPr>
          <p:spPr>
            <a:xfrm>
              <a:off x="6711821" y="4107041"/>
              <a:ext cx="6997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402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Vectors to us?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Vector</a:t>
            </a:r>
            <a:endParaRPr lang="de-DE" sz="1600" i="1" dirty="0"/>
          </a:p>
        </p:txBody>
      </p:sp>
      <p:sp>
        <p:nvSpPr>
          <p:cNvPr id="6" name="Textfeld 5"/>
          <p:cNvSpPr txBox="1"/>
          <p:nvPr/>
        </p:nvSpPr>
        <p:spPr>
          <a:xfrm>
            <a:off x="2341984" y="3825551"/>
            <a:ext cx="761377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float</a:t>
            </a:r>
            <a:r>
              <a:rPr lang="de-DE" sz="2400" dirty="0">
                <a:latin typeface="Consolas" panose="020B0609020204030204" pitchFamily="49" charset="0"/>
              </a:rPr>
              <a:t> a = 3.41; //normal </a:t>
            </a:r>
            <a:r>
              <a:rPr lang="de-DE" sz="2400" dirty="0" err="1">
                <a:latin typeface="Consolas" panose="020B0609020204030204" pitchFamily="49" charset="0"/>
              </a:rPr>
              <a:t>scalar</a:t>
            </a:r>
            <a:endParaRPr lang="de-DE" sz="2400" dirty="0"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B0F0"/>
                </a:solidFill>
                <a:latin typeface="Consolas" panose="020B0609020204030204" pitchFamily="49" charset="0"/>
              </a:rPr>
              <a:t>float3</a:t>
            </a:r>
            <a:r>
              <a:rPr lang="de-DE" sz="2400" dirty="0">
                <a:latin typeface="Consolas" panose="020B0609020204030204" pitchFamily="49" charset="0"/>
              </a:rPr>
              <a:t> b = </a:t>
            </a:r>
            <a:r>
              <a:rPr lang="de-DE" sz="2400" dirty="0">
                <a:solidFill>
                  <a:srgbClr val="00B0F0"/>
                </a:solidFill>
                <a:latin typeface="Consolas" panose="020B0609020204030204" pitchFamily="49" charset="0"/>
              </a:rPr>
              <a:t>float3</a:t>
            </a:r>
            <a:r>
              <a:rPr lang="de-DE" sz="2400" dirty="0">
                <a:latin typeface="Consolas" panose="020B0609020204030204" pitchFamily="49" charset="0"/>
              </a:rPr>
              <a:t>(0.2,0.32,0.4) //</a:t>
            </a:r>
            <a:r>
              <a:rPr lang="de-DE" sz="2400" dirty="0" err="1">
                <a:latin typeface="Consolas" panose="020B0609020204030204" pitchFamily="49" charset="0"/>
              </a:rPr>
              <a:t>vector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341984" y="2952159"/>
            <a:ext cx="61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HLSL/CG Syntax: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6356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Add/</a:t>
            </a:r>
            <a:r>
              <a:rPr lang="de-DE" dirty="0" err="1"/>
              <a:t>Substract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6" name="Textfeld 5"/>
          <p:cNvSpPr txBox="1"/>
          <p:nvPr/>
        </p:nvSpPr>
        <p:spPr>
          <a:xfrm>
            <a:off x="2341984" y="3825551"/>
            <a:ext cx="761377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Consolas" panose="020B0609020204030204" pitchFamily="49" charset="0"/>
              </a:rPr>
              <a:t>a+b</a:t>
            </a:r>
            <a:endParaRPr lang="de-DE" sz="2400" dirty="0">
              <a:latin typeface="Consolas" panose="020B0609020204030204" pitchFamily="49" charset="0"/>
            </a:endParaRPr>
          </a:p>
          <a:p>
            <a:r>
              <a:rPr lang="de-DE" sz="2400" dirty="0">
                <a:latin typeface="Consolas" panose="020B0609020204030204" pitchFamily="49" charset="0"/>
              </a:rPr>
              <a:t>a-b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341984" y="2952159"/>
            <a:ext cx="61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HLSL/CG Syntax: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891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Add/</a:t>
            </a:r>
            <a:r>
              <a:rPr lang="de-DE" dirty="0" err="1"/>
              <a:t>Substract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400" dirty="0"/>
          </a:p>
          <a:p>
            <a:pPr marL="0" indent="0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can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do </a:t>
            </a:r>
            <a:r>
              <a:rPr lang="de-DE" sz="4400" dirty="0" err="1"/>
              <a:t>with</a:t>
            </a:r>
            <a:r>
              <a:rPr lang="de-DE" sz="4400" dirty="0"/>
              <a:t> Add/</a:t>
            </a:r>
            <a:r>
              <a:rPr lang="de-DE" sz="4400" dirty="0" err="1"/>
              <a:t>Substract</a:t>
            </a:r>
            <a:r>
              <a:rPr lang="de-DE" sz="4400" dirty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4646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Add/</a:t>
            </a:r>
            <a:r>
              <a:rPr lang="en-US" dirty="0" err="1"/>
              <a:t>Substract</a:t>
            </a:r>
            <a:r>
              <a:rPr lang="en-US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Move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(aka Vertex </a:t>
            </a:r>
            <a:r>
              <a:rPr lang="de-DE" dirty="0" err="1"/>
              <a:t>Displacement</a:t>
            </a:r>
            <a:r>
              <a:rPr lang="de-DE" dirty="0"/>
              <a:t>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37" y="2520287"/>
            <a:ext cx="7096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Add/</a:t>
            </a:r>
            <a:r>
              <a:rPr lang="en-US" dirty="0" err="1"/>
              <a:t>Substract</a:t>
            </a:r>
            <a:r>
              <a:rPr lang="en-US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Add Colors </a:t>
            </a:r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1073021" y="3135086"/>
            <a:ext cx="1987420" cy="19874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Red</a:t>
            </a:r>
            <a:endParaRPr lang="de-DE" dirty="0"/>
          </a:p>
          <a:p>
            <a:pPr algn="ctr"/>
            <a:r>
              <a:rPr lang="de-DE" dirty="0"/>
              <a:t>(1,0,0)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4108580" y="3135086"/>
            <a:ext cx="1987420" cy="198742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Green</a:t>
            </a:r>
          </a:p>
          <a:p>
            <a:pPr algn="ctr"/>
            <a:r>
              <a:rPr lang="de-DE" dirty="0"/>
              <a:t>(0,1,0)</a:t>
            </a:r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8067869" y="3135086"/>
            <a:ext cx="1987420" cy="19874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Yellow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(1,1,0)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349691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+</a:t>
            </a:r>
            <a:endParaRPr lang="en-US" sz="4000" dirty="0"/>
          </a:p>
        </p:txBody>
      </p:sp>
      <p:sp>
        <p:nvSpPr>
          <p:cNvPr id="8" name="Textfeld 7"/>
          <p:cNvSpPr txBox="1"/>
          <p:nvPr/>
        </p:nvSpPr>
        <p:spPr>
          <a:xfrm>
            <a:off x="6847115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=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924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Add/</a:t>
            </a:r>
            <a:r>
              <a:rPr lang="en-US" dirty="0" err="1"/>
              <a:t>Substract</a:t>
            </a:r>
            <a:r>
              <a:rPr lang="en-US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Add Colors </a:t>
            </a:r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1073021" y="3135086"/>
            <a:ext cx="1987420" cy="1987420"/>
          </a:xfrm>
          <a:prstGeom prst="ellipse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Purple</a:t>
            </a:r>
            <a:endParaRPr lang="de-DE" dirty="0"/>
          </a:p>
          <a:p>
            <a:pPr algn="ctr"/>
            <a:r>
              <a:rPr lang="de-DE" dirty="0"/>
              <a:t>(0.4,0,0.8)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4108580" y="3135086"/>
            <a:ext cx="1987420" cy="198742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Orange</a:t>
            </a:r>
          </a:p>
          <a:p>
            <a:pPr algn="ctr"/>
            <a:r>
              <a:rPr lang="de-DE" dirty="0"/>
              <a:t>(1,0.6,0)</a:t>
            </a:r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8067869" y="3135086"/>
            <a:ext cx="1987420" cy="1987420"/>
          </a:xfrm>
          <a:prstGeom prst="ellipse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Rose-</a:t>
            </a:r>
            <a:r>
              <a:rPr lang="de-DE" dirty="0" err="1">
                <a:solidFill>
                  <a:schemeClr val="tx1"/>
                </a:solidFill>
              </a:rPr>
              <a:t>ish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(1.4,1.6,0.8)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349691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+</a:t>
            </a:r>
            <a:endParaRPr lang="en-US" sz="4000" dirty="0"/>
          </a:p>
        </p:txBody>
      </p:sp>
      <p:sp>
        <p:nvSpPr>
          <p:cNvPr id="8" name="Textfeld 7"/>
          <p:cNvSpPr txBox="1"/>
          <p:nvPr/>
        </p:nvSpPr>
        <p:spPr>
          <a:xfrm>
            <a:off x="6847115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=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726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Add/</a:t>
            </a:r>
            <a:r>
              <a:rPr lang="en-US" dirty="0" err="1"/>
              <a:t>Substract</a:t>
            </a:r>
            <a:r>
              <a:rPr lang="en-US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Add Colors </a:t>
            </a:r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1073021" y="3135086"/>
            <a:ext cx="1987420" cy="1987420"/>
          </a:xfrm>
          <a:prstGeom prst="ellipse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Purple</a:t>
            </a:r>
            <a:endParaRPr lang="de-DE" dirty="0"/>
          </a:p>
          <a:p>
            <a:pPr algn="ctr"/>
            <a:r>
              <a:rPr lang="de-DE" dirty="0"/>
              <a:t>(0.4,0,0.8)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4108580" y="3135086"/>
            <a:ext cx="1987420" cy="198742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Orange</a:t>
            </a:r>
          </a:p>
          <a:p>
            <a:pPr algn="ctr"/>
            <a:r>
              <a:rPr lang="de-DE" dirty="0"/>
              <a:t>(1,0.6,0)</a:t>
            </a:r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8067869" y="3135086"/>
            <a:ext cx="1987420" cy="1987420"/>
          </a:xfrm>
          <a:prstGeom prst="ellipse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Rose-</a:t>
            </a:r>
            <a:r>
              <a:rPr lang="de-DE" dirty="0" err="1">
                <a:solidFill>
                  <a:schemeClr val="tx1"/>
                </a:solidFill>
              </a:rPr>
              <a:t>ish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(1.4,1.6,0.8)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7408506" y="4404049"/>
            <a:ext cx="1296955" cy="80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6913983" y="5122506"/>
            <a:ext cx="81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???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3349691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+</a:t>
            </a:r>
            <a:endParaRPr lang="en-US" sz="4000" dirty="0"/>
          </a:p>
        </p:txBody>
      </p:sp>
      <p:sp>
        <p:nvSpPr>
          <p:cNvPr id="12" name="Textfeld 11"/>
          <p:cNvSpPr txBox="1"/>
          <p:nvPr/>
        </p:nvSpPr>
        <p:spPr>
          <a:xfrm>
            <a:off x="6847115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=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4714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Matrices</a:t>
            </a:r>
            <a:endParaRPr lang="en-US" dirty="0"/>
          </a:p>
        </p:txBody>
      </p:sp>
      <p:pic>
        <p:nvPicPr>
          <p:cNvPr id="1026" name="Picture 2" descr="https://assets.pando.com/uploads/2013/03/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190" y="1944256"/>
            <a:ext cx="5598048" cy="419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5" y="1943973"/>
            <a:ext cx="5245098" cy="41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6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Add/</a:t>
            </a:r>
            <a:r>
              <a:rPr lang="en-US" dirty="0" err="1"/>
              <a:t>Substract</a:t>
            </a:r>
            <a:r>
              <a:rPr lang="en-US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Add Colors </a:t>
            </a:r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1073021" y="3135086"/>
            <a:ext cx="1987420" cy="1987420"/>
          </a:xfrm>
          <a:prstGeom prst="ellipse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Purple</a:t>
            </a:r>
            <a:endParaRPr lang="de-DE" dirty="0"/>
          </a:p>
          <a:p>
            <a:pPr algn="ctr"/>
            <a:r>
              <a:rPr lang="de-DE" dirty="0"/>
              <a:t>(0.4,0,0.8)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4108580" y="3135086"/>
            <a:ext cx="1987420" cy="198742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Orange</a:t>
            </a:r>
          </a:p>
          <a:p>
            <a:pPr algn="ctr"/>
            <a:r>
              <a:rPr lang="de-DE" dirty="0"/>
              <a:t>(1,0.6,0)</a:t>
            </a:r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8067869" y="3135086"/>
            <a:ext cx="1987420" cy="1987420"/>
          </a:xfrm>
          <a:prstGeom prst="ellipse">
            <a:avLst/>
          </a:prstGeom>
          <a:solidFill>
            <a:srgbClr val="FF99CC"/>
          </a:solidFill>
          <a:ln>
            <a:noFill/>
          </a:ln>
          <a:effectLst>
            <a:glow rad="558800">
              <a:srgbClr val="FF0000">
                <a:alpha val="5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Rose-</a:t>
            </a:r>
            <a:r>
              <a:rPr lang="de-DE" dirty="0" err="1">
                <a:solidFill>
                  <a:schemeClr val="tx1"/>
                </a:solidFill>
              </a:rPr>
              <a:t>ish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(1.4,1.6,0.8)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7408506" y="4404049"/>
            <a:ext cx="1296955" cy="80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6913983" y="5122506"/>
            <a:ext cx="88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HDR!!!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349691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+</a:t>
            </a:r>
            <a:endParaRPr lang="en-US" sz="4000" dirty="0"/>
          </a:p>
        </p:txBody>
      </p:sp>
      <p:sp>
        <p:nvSpPr>
          <p:cNvPr id="11" name="Textfeld 10"/>
          <p:cNvSpPr txBox="1"/>
          <p:nvPr/>
        </p:nvSpPr>
        <p:spPr>
          <a:xfrm>
            <a:off x="6847115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=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3287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Add/</a:t>
            </a:r>
            <a:r>
              <a:rPr lang="en-US" dirty="0" err="1"/>
              <a:t>Substract</a:t>
            </a:r>
            <a:r>
              <a:rPr lang="en-US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Scroll UVs </a:t>
            </a:r>
            <a:r>
              <a:rPr lang="de-DE" dirty="0" err="1"/>
              <a:t>around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37" y="2422633"/>
            <a:ext cx="7096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8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</a:t>
            </a:r>
            <a:r>
              <a:rPr lang="de-DE" dirty="0" err="1"/>
              <a:t>Scalar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456924" y="3573625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*</a:t>
            </a:r>
            <a:endParaRPr lang="en-US" sz="4000" dirty="0"/>
          </a:p>
        </p:txBody>
      </p:sp>
      <p:sp>
        <p:nvSpPr>
          <p:cNvPr id="14" name="Textfeld 13"/>
          <p:cNvSpPr txBox="1"/>
          <p:nvPr/>
        </p:nvSpPr>
        <p:spPr>
          <a:xfrm>
            <a:off x="3528138" y="3573625"/>
            <a:ext cx="1903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3</a:t>
            </a:r>
            <a:endParaRPr lang="en-US" sz="4000" dirty="0"/>
          </a:p>
        </p:txBody>
      </p:sp>
      <p:sp>
        <p:nvSpPr>
          <p:cNvPr id="15" name="Runde Klammer links/rechts 14"/>
          <p:cNvSpPr/>
          <p:nvPr/>
        </p:nvSpPr>
        <p:spPr>
          <a:xfrm>
            <a:off x="7804279" y="3012249"/>
            <a:ext cx="854529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15</a:t>
            </a:r>
          </a:p>
          <a:p>
            <a:pPr algn="ctr"/>
            <a:r>
              <a:rPr lang="de-DE" sz="4000" dirty="0"/>
              <a:t>6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70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</a:t>
            </a:r>
            <a:r>
              <a:rPr lang="de-DE" dirty="0" err="1"/>
              <a:t>Scalar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456924" y="3081914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*</a:t>
            </a:r>
            <a:endParaRPr lang="en-US" sz="4000" dirty="0"/>
          </a:p>
        </p:txBody>
      </p:sp>
      <p:sp>
        <p:nvSpPr>
          <p:cNvPr id="15" name="Runde Klammer links/rechts 14"/>
          <p:cNvSpPr/>
          <p:nvPr/>
        </p:nvSpPr>
        <p:spPr>
          <a:xfrm>
            <a:off x="7804279" y="3012249"/>
            <a:ext cx="854529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15</a:t>
            </a:r>
          </a:p>
          <a:p>
            <a:pPr algn="ctr"/>
            <a:r>
              <a:rPr lang="de-DE" sz="4000" dirty="0"/>
              <a:t>6</a:t>
            </a:r>
            <a:endParaRPr lang="en-US" sz="4000" dirty="0"/>
          </a:p>
        </p:txBody>
      </p:sp>
      <p:sp>
        <p:nvSpPr>
          <p:cNvPr id="12" name="Runde Klammer links/rechts 11"/>
          <p:cNvSpPr/>
          <p:nvPr/>
        </p:nvSpPr>
        <p:spPr>
          <a:xfrm>
            <a:off x="3382348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3</a:t>
            </a:r>
            <a:endParaRPr lang="en-US" sz="4000" dirty="0"/>
          </a:p>
        </p:txBody>
      </p:sp>
      <p:sp>
        <p:nvSpPr>
          <p:cNvPr id="16" name="Textfeld 15"/>
          <p:cNvSpPr txBox="1"/>
          <p:nvPr/>
        </p:nvSpPr>
        <p:spPr>
          <a:xfrm>
            <a:off x="4456924" y="3647351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*</a:t>
            </a:r>
            <a:endParaRPr lang="en-US" sz="4000" dirty="0"/>
          </a:p>
        </p:txBody>
      </p:sp>
      <p:sp>
        <p:nvSpPr>
          <p:cNvPr id="17" name="Textfeld 16"/>
          <p:cNvSpPr txBox="1"/>
          <p:nvPr/>
        </p:nvSpPr>
        <p:spPr>
          <a:xfrm>
            <a:off x="4456924" y="4346720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*</a:t>
            </a:r>
            <a:endParaRPr lang="en-US" sz="4000" dirty="0"/>
          </a:p>
        </p:txBody>
      </p:sp>
      <p:sp>
        <p:nvSpPr>
          <p:cNvPr id="18" name="Rechteck 17"/>
          <p:cNvSpPr/>
          <p:nvPr/>
        </p:nvSpPr>
        <p:spPr>
          <a:xfrm>
            <a:off x="2780523" y="3097764"/>
            <a:ext cx="6204858" cy="539636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2780523" y="3713633"/>
            <a:ext cx="6204858" cy="539636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2780523" y="4345706"/>
            <a:ext cx="6204858" cy="539636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41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</a:t>
            </a:r>
            <a:r>
              <a:rPr lang="de-DE" dirty="0" err="1"/>
              <a:t>Scalar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456924" y="3081914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*</a:t>
            </a:r>
            <a:endParaRPr lang="en-US" sz="4000" dirty="0"/>
          </a:p>
        </p:txBody>
      </p:sp>
      <p:sp>
        <p:nvSpPr>
          <p:cNvPr id="15" name="Runde Klammer links/rechts 14"/>
          <p:cNvSpPr/>
          <p:nvPr/>
        </p:nvSpPr>
        <p:spPr>
          <a:xfrm>
            <a:off x="7804279" y="3012249"/>
            <a:ext cx="854529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20</a:t>
            </a:r>
          </a:p>
          <a:p>
            <a:pPr algn="ctr"/>
            <a:r>
              <a:rPr lang="de-DE" sz="4000" dirty="0"/>
              <a:t>10</a:t>
            </a:r>
            <a:endParaRPr lang="en-US" sz="4000" dirty="0"/>
          </a:p>
        </p:txBody>
      </p:sp>
      <p:sp>
        <p:nvSpPr>
          <p:cNvPr id="12" name="Runde Klammer links/rechts 11"/>
          <p:cNvSpPr/>
          <p:nvPr/>
        </p:nvSpPr>
        <p:spPr>
          <a:xfrm>
            <a:off x="3382348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</a:p>
          <a:p>
            <a:pPr algn="ctr"/>
            <a:r>
              <a:rPr lang="de-DE" sz="4000" dirty="0"/>
              <a:t>5</a:t>
            </a:r>
            <a:endParaRPr lang="en-US" sz="4000" dirty="0"/>
          </a:p>
        </p:txBody>
      </p:sp>
      <p:sp>
        <p:nvSpPr>
          <p:cNvPr id="16" name="Textfeld 15"/>
          <p:cNvSpPr txBox="1"/>
          <p:nvPr/>
        </p:nvSpPr>
        <p:spPr>
          <a:xfrm>
            <a:off x="4456924" y="3647351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*</a:t>
            </a:r>
            <a:endParaRPr lang="en-US" sz="4000" dirty="0"/>
          </a:p>
        </p:txBody>
      </p:sp>
      <p:sp>
        <p:nvSpPr>
          <p:cNvPr id="17" name="Textfeld 16"/>
          <p:cNvSpPr txBox="1"/>
          <p:nvPr/>
        </p:nvSpPr>
        <p:spPr>
          <a:xfrm>
            <a:off x="4456924" y="4346720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*</a:t>
            </a:r>
            <a:endParaRPr lang="en-US" sz="4000" dirty="0"/>
          </a:p>
        </p:txBody>
      </p:sp>
      <p:sp>
        <p:nvSpPr>
          <p:cNvPr id="4" name="Textfeld 3"/>
          <p:cNvSpPr txBox="1"/>
          <p:nvPr/>
        </p:nvSpPr>
        <p:spPr>
          <a:xfrm>
            <a:off x="2883159" y="5412253"/>
            <a:ext cx="6568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DISCLAIMER!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, but </a:t>
            </a:r>
            <a:r>
              <a:rPr lang="de-DE" dirty="0" err="1"/>
              <a:t>it‘s</a:t>
            </a:r>
            <a:r>
              <a:rPr lang="de-DE" dirty="0"/>
              <a:t> just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darn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, so </a:t>
            </a:r>
            <a:r>
              <a:rPr lang="de-DE" dirty="0" err="1"/>
              <a:t>we‘ve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Shaders</a:t>
            </a:r>
            <a:r>
              <a:rPr lang="de-DE" dirty="0"/>
              <a:t> </a:t>
            </a:r>
            <a:r>
              <a:rPr lang="de-DE" dirty="0" err="1"/>
              <a:t>anyway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379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</a:t>
            </a:r>
            <a:r>
              <a:rPr lang="de-DE" dirty="0" err="1"/>
              <a:t>Scalar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6" name="Textfeld 5"/>
          <p:cNvSpPr txBox="1"/>
          <p:nvPr/>
        </p:nvSpPr>
        <p:spPr>
          <a:xfrm>
            <a:off x="2341984" y="3825551"/>
            <a:ext cx="761377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a*b</a:t>
            </a:r>
          </a:p>
          <a:p>
            <a:r>
              <a:rPr lang="de-DE" sz="2400" dirty="0">
                <a:latin typeface="Consolas" panose="020B0609020204030204" pitchFamily="49" charset="0"/>
              </a:rPr>
              <a:t>3*b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341984" y="2952159"/>
            <a:ext cx="61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HLSL/CG Syntax: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3006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</a:t>
            </a:r>
            <a:r>
              <a:rPr lang="de-DE" dirty="0" err="1"/>
              <a:t>Scalar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400" dirty="0"/>
          </a:p>
          <a:p>
            <a:pPr marL="0" indent="0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can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do </a:t>
            </a:r>
            <a:r>
              <a:rPr lang="de-DE" sz="4400" dirty="0" err="1"/>
              <a:t>with</a:t>
            </a:r>
            <a:r>
              <a:rPr lang="de-DE" sz="4400" dirty="0"/>
              <a:t> </a:t>
            </a:r>
            <a:r>
              <a:rPr lang="de-DE" sz="4400" dirty="0" err="1"/>
              <a:t>Scalar</a:t>
            </a:r>
            <a:r>
              <a:rPr lang="de-DE" sz="4400" dirty="0"/>
              <a:t> Products?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8047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Scalar Products?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! (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Scalar</a:t>
            </a:r>
            <a:r>
              <a:rPr lang="de-DE" dirty="0"/>
              <a:t>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2443209"/>
            <a:ext cx="70770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52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Scalar Products?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! (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Vector</a:t>
            </a:r>
            <a:r>
              <a:rPr lang="de-DE" dirty="0"/>
              <a:t>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2443208"/>
            <a:ext cx="70770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0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Scalar Products?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! (UVs)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2443207"/>
            <a:ext cx="70770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6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Matrices</a:t>
            </a:r>
            <a:endParaRPr lang="en-US" dirty="0"/>
          </a:p>
        </p:txBody>
      </p:sp>
      <p:pic>
        <p:nvPicPr>
          <p:cNvPr id="1026" name="Picture 2" descr="https://assets.pando.com/uploads/2013/03/matrix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190" y="1944256"/>
            <a:ext cx="5598048" cy="419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5" y="1943973"/>
            <a:ext cx="5245098" cy="41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16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Scalar Products?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Multiply</a:t>
            </a:r>
            <a:r>
              <a:rPr lang="de-DE" dirty="0"/>
              <a:t> Colors</a:t>
            </a:r>
          </a:p>
        </p:txBody>
      </p:sp>
      <p:sp>
        <p:nvSpPr>
          <p:cNvPr id="4" name="Ellipse 3"/>
          <p:cNvSpPr/>
          <p:nvPr/>
        </p:nvSpPr>
        <p:spPr>
          <a:xfrm>
            <a:off x="1073021" y="3135086"/>
            <a:ext cx="1987420" cy="198742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Pink</a:t>
            </a:r>
          </a:p>
          <a:p>
            <a:pPr algn="ctr"/>
            <a:r>
              <a:rPr lang="de-DE" dirty="0"/>
              <a:t>(1,0,1)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4108580" y="3135086"/>
            <a:ext cx="1987420" cy="1987420"/>
          </a:xfrm>
          <a:prstGeom prst="ellipse">
            <a:avLst/>
          </a:prstGeom>
          <a:solidFill>
            <a:srgbClr val="7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Light Blue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(0.5,0.5,1)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8067869" y="3135086"/>
            <a:ext cx="1987420" cy="1987420"/>
          </a:xfrm>
          <a:prstGeom prst="ellipse">
            <a:avLst/>
          </a:prstGeom>
          <a:solidFill>
            <a:srgbClr val="7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Deep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Purple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(0.5,0,1)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349691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*</a:t>
            </a:r>
            <a:endParaRPr lang="en-US" sz="4000" dirty="0"/>
          </a:p>
        </p:txBody>
      </p:sp>
      <p:sp>
        <p:nvSpPr>
          <p:cNvPr id="8" name="Textfeld 7"/>
          <p:cNvSpPr txBox="1"/>
          <p:nvPr/>
        </p:nvSpPr>
        <p:spPr>
          <a:xfrm>
            <a:off x="6847115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=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9296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Scalar Products?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Multiply</a:t>
            </a:r>
            <a:r>
              <a:rPr lang="de-DE" dirty="0"/>
              <a:t> Colors</a:t>
            </a:r>
          </a:p>
        </p:txBody>
      </p:sp>
      <p:sp>
        <p:nvSpPr>
          <p:cNvPr id="4" name="Ellipse 3"/>
          <p:cNvSpPr/>
          <p:nvPr/>
        </p:nvSpPr>
        <p:spPr>
          <a:xfrm>
            <a:off x="1073021" y="3135086"/>
            <a:ext cx="1987420" cy="198742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Green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(0,1,0)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108580" y="3135086"/>
            <a:ext cx="1987420" cy="19874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Red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(1,0,0)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8067869" y="3135086"/>
            <a:ext cx="1987420" cy="1987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Black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(0,0,0)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349691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*</a:t>
            </a:r>
            <a:endParaRPr lang="en-US" sz="4000" dirty="0"/>
          </a:p>
        </p:txBody>
      </p:sp>
      <p:sp>
        <p:nvSpPr>
          <p:cNvPr id="8" name="Textfeld 7"/>
          <p:cNvSpPr txBox="1"/>
          <p:nvPr/>
        </p:nvSpPr>
        <p:spPr>
          <a:xfrm>
            <a:off x="6847115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=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9628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Scalar Products?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Multiply</a:t>
            </a:r>
            <a:r>
              <a:rPr lang="de-DE" dirty="0"/>
              <a:t> Colors</a:t>
            </a:r>
          </a:p>
        </p:txBody>
      </p:sp>
      <p:sp>
        <p:nvSpPr>
          <p:cNvPr id="4" name="Ellipse 3"/>
          <p:cNvSpPr/>
          <p:nvPr/>
        </p:nvSpPr>
        <p:spPr>
          <a:xfrm>
            <a:off x="1073021" y="3135086"/>
            <a:ext cx="1987420" cy="1987420"/>
          </a:xfrm>
          <a:prstGeom prst="ellipse">
            <a:avLst/>
          </a:prstGeom>
          <a:solidFill>
            <a:srgbClr val="FF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Orange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(1,0.5,0)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8067869" y="3135086"/>
            <a:ext cx="1987420" cy="1987420"/>
          </a:xfrm>
          <a:prstGeom prst="ellipse">
            <a:avLst/>
          </a:prstGeom>
          <a:solidFill>
            <a:srgbClr val="7F3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Dark Orange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(0.5, 0.25, 0)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570445" y="3574798"/>
            <a:ext cx="16981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/>
              <a:t>0.5</a:t>
            </a:r>
            <a:endParaRPr lang="en-US" sz="6600" dirty="0"/>
          </a:p>
        </p:txBody>
      </p:sp>
      <p:sp>
        <p:nvSpPr>
          <p:cNvPr id="8" name="Textfeld 7"/>
          <p:cNvSpPr txBox="1"/>
          <p:nvPr/>
        </p:nvSpPr>
        <p:spPr>
          <a:xfrm>
            <a:off x="3349691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*</a:t>
            </a:r>
            <a:endParaRPr lang="en-US" sz="4000" dirty="0"/>
          </a:p>
        </p:txBody>
      </p:sp>
      <p:sp>
        <p:nvSpPr>
          <p:cNvPr id="9" name="Textfeld 8"/>
          <p:cNvSpPr txBox="1"/>
          <p:nvPr/>
        </p:nvSpPr>
        <p:spPr>
          <a:xfrm>
            <a:off x="6847115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=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6785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Scalar Products?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Multiply</a:t>
            </a:r>
            <a:r>
              <a:rPr lang="de-DE" dirty="0"/>
              <a:t> Colors</a:t>
            </a:r>
          </a:p>
        </p:txBody>
      </p:sp>
      <p:sp>
        <p:nvSpPr>
          <p:cNvPr id="4" name="Ellipse 3"/>
          <p:cNvSpPr/>
          <p:nvPr/>
        </p:nvSpPr>
        <p:spPr>
          <a:xfrm>
            <a:off x="1073021" y="3135086"/>
            <a:ext cx="1987420" cy="1987420"/>
          </a:xfrm>
          <a:prstGeom prst="ellipse">
            <a:avLst/>
          </a:prstGeom>
          <a:solidFill>
            <a:srgbClr val="FF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Orange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(1,0.5,0)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8067869" y="3135086"/>
            <a:ext cx="1987420" cy="198742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838200">
              <a:srgbClr val="FF7F00">
                <a:alpha val="8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HDR Yellow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(3, 1.5, 0)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570445" y="3574798"/>
            <a:ext cx="16981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/>
              <a:t>3</a:t>
            </a:r>
            <a:endParaRPr lang="en-US" sz="6600" dirty="0"/>
          </a:p>
        </p:txBody>
      </p:sp>
      <p:sp>
        <p:nvSpPr>
          <p:cNvPr id="8" name="Textfeld 7"/>
          <p:cNvSpPr txBox="1"/>
          <p:nvPr/>
        </p:nvSpPr>
        <p:spPr>
          <a:xfrm>
            <a:off x="3349691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*</a:t>
            </a:r>
            <a:endParaRPr lang="en-US" sz="4000" dirty="0"/>
          </a:p>
        </p:txBody>
      </p:sp>
      <p:sp>
        <p:nvSpPr>
          <p:cNvPr id="9" name="Textfeld 8"/>
          <p:cNvSpPr txBox="1"/>
          <p:nvPr/>
        </p:nvSpPr>
        <p:spPr>
          <a:xfrm>
            <a:off x="6847115" y="3774853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=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609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)</a:t>
            </a:r>
            <a:br>
              <a:rPr lang="de-DE" dirty="0"/>
            </a:br>
            <a:r>
              <a:rPr lang="de-DE" sz="2000" i="1" dirty="0"/>
              <a:t>(aka: </a:t>
            </a:r>
            <a:r>
              <a:rPr lang="de-DE" sz="2000" i="1" dirty="0" err="1"/>
              <a:t>the</a:t>
            </a:r>
            <a:r>
              <a:rPr lang="de-DE" sz="2000" i="1" dirty="0"/>
              <a:t> proper </a:t>
            </a:r>
            <a:r>
              <a:rPr lang="de-DE" sz="2000" i="1" dirty="0" err="1"/>
              <a:t>way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multiply</a:t>
            </a:r>
            <a:r>
              <a:rPr lang="de-DE" sz="2000" i="1" dirty="0"/>
              <a:t> </a:t>
            </a:r>
            <a:r>
              <a:rPr lang="de-DE" sz="2000" i="1" dirty="0" err="1"/>
              <a:t>Vectors</a:t>
            </a:r>
            <a:r>
              <a:rPr lang="de-DE" sz="2000" i="1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3032450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364403" y="3806137"/>
            <a:ext cx="390314" cy="3903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7763069" y="3573625"/>
            <a:ext cx="1903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21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08639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prstClr val="black"/>
                </a:solidFill>
              </a:rPr>
              <a:t>Multiplication</a:t>
            </a:r>
            <a:r>
              <a:rPr lang="de-DE" dirty="0">
                <a:solidFill>
                  <a:prstClr val="black"/>
                </a:solidFill>
              </a:rPr>
              <a:t> (</a:t>
            </a:r>
            <a:r>
              <a:rPr lang="de-DE" dirty="0" err="1">
                <a:solidFill>
                  <a:prstClr val="black"/>
                </a:solidFill>
              </a:rPr>
              <a:t>Dot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dirty="0" err="1">
                <a:solidFill>
                  <a:prstClr val="black"/>
                </a:solidFill>
              </a:rPr>
              <a:t>Product</a:t>
            </a:r>
            <a:r>
              <a:rPr lang="de-DE" dirty="0">
                <a:solidFill>
                  <a:prstClr val="black"/>
                </a:solidFill>
              </a:rPr>
              <a:t>)</a:t>
            </a:r>
            <a:br>
              <a:rPr lang="de-DE" dirty="0">
                <a:solidFill>
                  <a:prstClr val="black"/>
                </a:solidFill>
              </a:rPr>
            </a:br>
            <a:r>
              <a:rPr lang="de-DE" sz="2000" i="1" dirty="0">
                <a:solidFill>
                  <a:prstClr val="black"/>
                </a:solidFill>
              </a:rPr>
              <a:t>(aka: </a:t>
            </a:r>
            <a:r>
              <a:rPr lang="de-DE" sz="2000" i="1" dirty="0" err="1">
                <a:solidFill>
                  <a:prstClr val="black"/>
                </a:solidFill>
              </a:rPr>
              <a:t>the</a:t>
            </a:r>
            <a:r>
              <a:rPr lang="de-DE" sz="2000" i="1" dirty="0">
                <a:solidFill>
                  <a:prstClr val="black"/>
                </a:solidFill>
              </a:rPr>
              <a:t> proper </a:t>
            </a:r>
            <a:r>
              <a:rPr lang="de-DE" sz="2000" i="1" dirty="0" err="1">
                <a:solidFill>
                  <a:prstClr val="black"/>
                </a:solidFill>
              </a:rPr>
              <a:t>way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to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multiply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Vectors</a:t>
            </a:r>
            <a:r>
              <a:rPr lang="de-DE" sz="2000" i="1" dirty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3032450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364403" y="3806137"/>
            <a:ext cx="390314" cy="3903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7763069" y="3573625"/>
            <a:ext cx="1903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21?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496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prstClr val="black"/>
                </a:solidFill>
              </a:rPr>
              <a:t>Multiplication</a:t>
            </a:r>
            <a:r>
              <a:rPr lang="de-DE" dirty="0">
                <a:solidFill>
                  <a:prstClr val="black"/>
                </a:solidFill>
              </a:rPr>
              <a:t> (</a:t>
            </a:r>
            <a:r>
              <a:rPr lang="de-DE" dirty="0" err="1">
                <a:solidFill>
                  <a:prstClr val="black"/>
                </a:solidFill>
              </a:rPr>
              <a:t>Dot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dirty="0" err="1">
                <a:solidFill>
                  <a:prstClr val="black"/>
                </a:solidFill>
              </a:rPr>
              <a:t>Product</a:t>
            </a:r>
            <a:r>
              <a:rPr lang="de-DE" dirty="0">
                <a:solidFill>
                  <a:prstClr val="black"/>
                </a:solidFill>
              </a:rPr>
              <a:t>)</a:t>
            </a:r>
            <a:br>
              <a:rPr lang="de-DE" dirty="0">
                <a:solidFill>
                  <a:prstClr val="black"/>
                </a:solidFill>
              </a:rPr>
            </a:br>
            <a:r>
              <a:rPr lang="de-DE" sz="2000" i="1" dirty="0">
                <a:solidFill>
                  <a:prstClr val="black"/>
                </a:solidFill>
              </a:rPr>
              <a:t>(aka: </a:t>
            </a:r>
            <a:r>
              <a:rPr lang="de-DE" sz="2000" i="1" dirty="0" err="1">
                <a:solidFill>
                  <a:prstClr val="black"/>
                </a:solidFill>
              </a:rPr>
              <a:t>the</a:t>
            </a:r>
            <a:r>
              <a:rPr lang="de-DE" sz="2000" i="1" dirty="0">
                <a:solidFill>
                  <a:prstClr val="black"/>
                </a:solidFill>
              </a:rPr>
              <a:t> proper </a:t>
            </a:r>
            <a:r>
              <a:rPr lang="de-DE" sz="2000" i="1" dirty="0" err="1">
                <a:solidFill>
                  <a:prstClr val="black"/>
                </a:solidFill>
              </a:rPr>
              <a:t>way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to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multiply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Vectors</a:t>
            </a:r>
            <a:r>
              <a:rPr lang="de-DE" sz="2000" i="1" dirty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3032450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364403" y="3806137"/>
            <a:ext cx="390314" cy="3903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7763069" y="3573625"/>
            <a:ext cx="7100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(3*1)+(2*5)+(4*2)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30046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prstClr val="black"/>
                </a:solidFill>
              </a:rPr>
              <a:t>Multiplication</a:t>
            </a:r>
            <a:r>
              <a:rPr lang="de-DE" dirty="0">
                <a:solidFill>
                  <a:prstClr val="black"/>
                </a:solidFill>
              </a:rPr>
              <a:t> (</a:t>
            </a:r>
            <a:r>
              <a:rPr lang="de-DE" dirty="0" err="1">
                <a:solidFill>
                  <a:prstClr val="black"/>
                </a:solidFill>
              </a:rPr>
              <a:t>Dot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dirty="0" err="1">
                <a:solidFill>
                  <a:prstClr val="black"/>
                </a:solidFill>
              </a:rPr>
              <a:t>Product</a:t>
            </a:r>
            <a:r>
              <a:rPr lang="de-DE" dirty="0">
                <a:solidFill>
                  <a:prstClr val="black"/>
                </a:solidFill>
              </a:rPr>
              <a:t>)</a:t>
            </a:r>
            <a:br>
              <a:rPr lang="de-DE" dirty="0">
                <a:solidFill>
                  <a:prstClr val="black"/>
                </a:solidFill>
              </a:rPr>
            </a:br>
            <a:r>
              <a:rPr lang="de-DE" sz="2000" i="1" dirty="0">
                <a:solidFill>
                  <a:prstClr val="black"/>
                </a:solidFill>
              </a:rPr>
              <a:t>(aka: </a:t>
            </a:r>
            <a:r>
              <a:rPr lang="de-DE" sz="2000" i="1" dirty="0" err="1">
                <a:solidFill>
                  <a:prstClr val="black"/>
                </a:solidFill>
              </a:rPr>
              <a:t>the</a:t>
            </a:r>
            <a:r>
              <a:rPr lang="de-DE" sz="2000" i="1" dirty="0">
                <a:solidFill>
                  <a:prstClr val="black"/>
                </a:solidFill>
              </a:rPr>
              <a:t> proper </a:t>
            </a:r>
            <a:r>
              <a:rPr lang="de-DE" sz="2000" i="1" dirty="0" err="1">
                <a:solidFill>
                  <a:prstClr val="black"/>
                </a:solidFill>
              </a:rPr>
              <a:t>way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to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multiply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Vectors</a:t>
            </a:r>
            <a:r>
              <a:rPr lang="de-DE" sz="2000" i="1" dirty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6" name="Textfeld 5"/>
          <p:cNvSpPr txBox="1"/>
          <p:nvPr/>
        </p:nvSpPr>
        <p:spPr>
          <a:xfrm>
            <a:off x="2341984" y="3825551"/>
            <a:ext cx="76137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dot</a:t>
            </a:r>
            <a:r>
              <a:rPr lang="de-DE" sz="2400" dirty="0">
                <a:latin typeface="Consolas" panose="020B0609020204030204" pitchFamily="49" charset="0"/>
              </a:rPr>
              <a:t>(a, b);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341984" y="2952159"/>
            <a:ext cx="61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HLSL/CG Syntax: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6715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prstClr val="black"/>
                </a:solidFill>
              </a:rPr>
              <a:t>Multiplication</a:t>
            </a:r>
            <a:r>
              <a:rPr lang="de-DE" dirty="0">
                <a:solidFill>
                  <a:prstClr val="black"/>
                </a:solidFill>
              </a:rPr>
              <a:t> (</a:t>
            </a:r>
            <a:r>
              <a:rPr lang="de-DE" dirty="0" err="1">
                <a:solidFill>
                  <a:prstClr val="black"/>
                </a:solidFill>
              </a:rPr>
              <a:t>Dot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dirty="0" err="1">
                <a:solidFill>
                  <a:prstClr val="black"/>
                </a:solidFill>
              </a:rPr>
              <a:t>Product</a:t>
            </a:r>
            <a:r>
              <a:rPr lang="de-DE" dirty="0">
                <a:solidFill>
                  <a:prstClr val="black"/>
                </a:solidFill>
              </a:rPr>
              <a:t>)</a:t>
            </a:r>
            <a:br>
              <a:rPr lang="de-DE" dirty="0">
                <a:solidFill>
                  <a:prstClr val="black"/>
                </a:solidFill>
              </a:rPr>
            </a:br>
            <a:r>
              <a:rPr lang="de-DE" sz="2000" i="1" dirty="0">
                <a:solidFill>
                  <a:prstClr val="black"/>
                </a:solidFill>
              </a:rPr>
              <a:t>(aka: </a:t>
            </a:r>
            <a:r>
              <a:rPr lang="de-DE" sz="2000" i="1" dirty="0" err="1">
                <a:solidFill>
                  <a:prstClr val="black"/>
                </a:solidFill>
              </a:rPr>
              <a:t>the</a:t>
            </a:r>
            <a:r>
              <a:rPr lang="de-DE" sz="2000" i="1" dirty="0">
                <a:solidFill>
                  <a:prstClr val="black"/>
                </a:solidFill>
              </a:rPr>
              <a:t> proper </a:t>
            </a:r>
            <a:r>
              <a:rPr lang="de-DE" sz="2000" i="1" dirty="0" err="1">
                <a:solidFill>
                  <a:prstClr val="black"/>
                </a:solidFill>
              </a:rPr>
              <a:t>way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to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multiply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Vectors</a:t>
            </a:r>
            <a:r>
              <a:rPr lang="de-DE" sz="2000" i="1" dirty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400" dirty="0"/>
          </a:p>
          <a:p>
            <a:pPr marL="0" indent="0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can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do </a:t>
            </a:r>
            <a:r>
              <a:rPr lang="de-DE" sz="4400" dirty="0" err="1"/>
              <a:t>with</a:t>
            </a:r>
            <a:r>
              <a:rPr lang="de-DE" sz="4400" dirty="0"/>
              <a:t> </a:t>
            </a:r>
            <a:r>
              <a:rPr lang="de-DE" sz="4400" dirty="0" err="1"/>
              <a:t>Dot</a:t>
            </a:r>
            <a:r>
              <a:rPr lang="de-DE" sz="4400" dirty="0"/>
              <a:t> Products?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7193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Products?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Tell </a:t>
            </a:r>
            <a:r>
              <a:rPr lang="de-DE" dirty="0" err="1"/>
              <a:t>the</a:t>
            </a:r>
            <a:r>
              <a:rPr lang="de-DE" dirty="0"/>
              <a:t> angle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(</a:t>
            </a:r>
            <a:r>
              <a:rPr lang="de-DE" dirty="0" err="1"/>
              <a:t>normalized</a:t>
            </a:r>
            <a:r>
              <a:rPr lang="de-DE" dirty="0"/>
              <a:t>) </a:t>
            </a:r>
            <a:r>
              <a:rPr lang="de-DE" dirty="0" err="1"/>
              <a:t>Vectors</a:t>
            </a:r>
            <a:endParaRPr lang="de-DE" dirty="0"/>
          </a:p>
        </p:txBody>
      </p:sp>
      <p:cxnSp>
        <p:nvCxnSpPr>
          <p:cNvPr id="5" name="Gerade Verbindung mit Pfeil 4"/>
          <p:cNvCxnSpPr/>
          <p:nvPr/>
        </p:nvCxnSpPr>
        <p:spPr>
          <a:xfrm flipH="1" flipV="1">
            <a:off x="2696546" y="2901820"/>
            <a:ext cx="3" cy="137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2696546" y="4273420"/>
            <a:ext cx="14182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ilkreis 7"/>
          <p:cNvSpPr/>
          <p:nvPr/>
        </p:nvSpPr>
        <p:spPr>
          <a:xfrm>
            <a:off x="2076061" y="3652934"/>
            <a:ext cx="1240971" cy="1240971"/>
          </a:xfrm>
          <a:prstGeom prst="pie">
            <a:avLst>
              <a:gd name="adj1" fmla="val 16221486"/>
              <a:gd name="adj2" fmla="val 2158317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183362" y="2892488"/>
            <a:ext cx="64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A</a:t>
            </a:r>
            <a:endParaRPr lang="en-US" sz="3600" dirty="0"/>
          </a:p>
        </p:txBody>
      </p:sp>
      <p:sp>
        <p:nvSpPr>
          <p:cNvPr id="15" name="Textfeld 14"/>
          <p:cNvSpPr txBox="1"/>
          <p:nvPr/>
        </p:nvSpPr>
        <p:spPr>
          <a:xfrm>
            <a:off x="3679371" y="4247574"/>
            <a:ext cx="64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B</a:t>
            </a:r>
            <a:endParaRPr lang="en-US" sz="3600" dirty="0"/>
          </a:p>
        </p:txBody>
      </p:sp>
      <p:sp>
        <p:nvSpPr>
          <p:cNvPr id="16" name="Textfeld 15"/>
          <p:cNvSpPr txBox="1"/>
          <p:nvPr/>
        </p:nvSpPr>
        <p:spPr>
          <a:xfrm>
            <a:off x="5069631" y="3950253"/>
            <a:ext cx="64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32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Matrices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/>
              <a:t>vector space</a:t>
            </a:r>
            <a:r>
              <a:rPr lang="en-US" dirty="0"/>
              <a:t> (also called a </a:t>
            </a:r>
            <a:r>
              <a:rPr lang="en-US" b="1" dirty="0"/>
              <a:t>linear space</a:t>
            </a:r>
            <a:r>
              <a:rPr lang="en-US" dirty="0"/>
              <a:t>) is a collection of objects called </a:t>
            </a:r>
            <a:r>
              <a:rPr lang="en-US" b="1" dirty="0"/>
              <a:t>vectors</a:t>
            </a:r>
            <a:r>
              <a:rPr lang="en-US" dirty="0"/>
              <a:t>, which may be </a:t>
            </a:r>
            <a:r>
              <a:rPr lang="en-US" dirty="0">
                <a:hlinkClick r:id="rId2" tooltip="Vector addition"/>
              </a:rPr>
              <a:t>added</a:t>
            </a:r>
            <a:r>
              <a:rPr lang="en-US" dirty="0"/>
              <a:t> together </a:t>
            </a:r>
            <a:r>
              <a:rPr lang="en-US" dirty="0" err="1"/>
              <a:t>and</a:t>
            </a:r>
            <a:r>
              <a:rPr lang="en-US" dirty="0" err="1">
                <a:hlinkClick r:id="rId3" tooltip="Scalar multiplication"/>
              </a:rPr>
              <a:t>multiplied</a:t>
            </a:r>
            <a:r>
              <a:rPr lang="en-US" dirty="0"/>
              <a:t> ("scaled") by numbers, called </a:t>
            </a:r>
            <a:r>
              <a:rPr lang="en-US" i="1" dirty="0">
                <a:hlinkClick r:id="rId4" tooltip="Scalar (mathematics)"/>
              </a:rPr>
              <a:t>scalars</a:t>
            </a:r>
            <a:r>
              <a:rPr lang="en-US" dirty="0"/>
              <a:t> in this context. Scalars are often taken to be </a:t>
            </a:r>
            <a:r>
              <a:rPr lang="en-US" dirty="0">
                <a:hlinkClick r:id="rId5" tooltip="Real number"/>
              </a:rPr>
              <a:t>real numbers</a:t>
            </a:r>
            <a:r>
              <a:rPr lang="en-US" dirty="0"/>
              <a:t>, but there are also vector spaces with scalar multiplication by </a:t>
            </a:r>
            <a:r>
              <a:rPr lang="en-US" dirty="0">
                <a:hlinkClick r:id="rId6" tooltip="Complex number"/>
              </a:rPr>
              <a:t>complex numbers</a:t>
            </a:r>
            <a:r>
              <a:rPr lang="en-US" dirty="0"/>
              <a:t>, </a:t>
            </a:r>
            <a:r>
              <a:rPr lang="en-US" dirty="0">
                <a:hlinkClick r:id="rId7" tooltip="Rational number"/>
              </a:rPr>
              <a:t>rational numbers</a:t>
            </a:r>
            <a:r>
              <a:rPr lang="en-US" dirty="0"/>
              <a:t>, or generally any </a:t>
            </a:r>
            <a:r>
              <a:rPr lang="en-US" dirty="0">
                <a:hlinkClick r:id="rId8" tooltip="Field (mathematics)"/>
              </a:rPr>
              <a:t>field</a:t>
            </a:r>
            <a:r>
              <a:rPr lang="en-US" dirty="0"/>
              <a:t>. The operations of vector addition and scalar multiplication must satisfy certain requirements, called </a:t>
            </a:r>
            <a:r>
              <a:rPr lang="en-US" i="1" dirty="0">
                <a:hlinkClick r:id="rId9" tooltip="Axiom"/>
              </a:rPr>
              <a:t>axioms</a:t>
            </a:r>
            <a:r>
              <a:rPr lang="en-US" dirty="0"/>
              <a:t>, listed </a:t>
            </a:r>
            <a:r>
              <a:rPr lang="en-US" dirty="0">
                <a:hlinkClick r:id="rId10"/>
              </a:rPr>
              <a:t>below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de-DE" sz="1400" i="1" dirty="0"/>
              <a:t>(https://en.wikipedia.org/wiki/Vector_space)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13565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Products?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Tell </a:t>
            </a:r>
            <a:r>
              <a:rPr lang="de-DE" dirty="0" err="1"/>
              <a:t>the</a:t>
            </a:r>
            <a:r>
              <a:rPr lang="de-DE" dirty="0"/>
              <a:t> angle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(</a:t>
            </a:r>
            <a:r>
              <a:rPr lang="de-DE" dirty="0" err="1"/>
              <a:t>normalized</a:t>
            </a:r>
            <a:r>
              <a:rPr lang="de-DE" dirty="0"/>
              <a:t>) </a:t>
            </a:r>
            <a:r>
              <a:rPr lang="de-DE" dirty="0" err="1"/>
              <a:t>Vectors</a:t>
            </a:r>
            <a:endParaRPr lang="de-DE" dirty="0"/>
          </a:p>
        </p:txBody>
      </p:sp>
      <p:cxnSp>
        <p:nvCxnSpPr>
          <p:cNvPr id="5" name="Gerade Verbindung mit Pfeil 4"/>
          <p:cNvCxnSpPr/>
          <p:nvPr/>
        </p:nvCxnSpPr>
        <p:spPr>
          <a:xfrm flipH="1" flipV="1">
            <a:off x="2696546" y="2901820"/>
            <a:ext cx="3" cy="137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2696546" y="4273420"/>
            <a:ext cx="0" cy="1380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ilkreis 7"/>
          <p:cNvSpPr/>
          <p:nvPr/>
        </p:nvSpPr>
        <p:spPr>
          <a:xfrm>
            <a:off x="2076061" y="3652934"/>
            <a:ext cx="1240971" cy="1240971"/>
          </a:xfrm>
          <a:prstGeom prst="pie">
            <a:avLst>
              <a:gd name="adj1" fmla="val 16221486"/>
              <a:gd name="adj2" fmla="val 538549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183362" y="2892488"/>
            <a:ext cx="64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A</a:t>
            </a:r>
            <a:endParaRPr lang="en-US" sz="3600" dirty="0"/>
          </a:p>
        </p:txBody>
      </p:sp>
      <p:sp>
        <p:nvSpPr>
          <p:cNvPr id="15" name="Textfeld 14"/>
          <p:cNvSpPr txBox="1"/>
          <p:nvPr/>
        </p:nvSpPr>
        <p:spPr>
          <a:xfrm>
            <a:off x="2146039" y="4719797"/>
            <a:ext cx="64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B</a:t>
            </a:r>
            <a:endParaRPr lang="en-US" sz="3600" dirty="0"/>
          </a:p>
        </p:txBody>
      </p:sp>
      <p:sp>
        <p:nvSpPr>
          <p:cNvPr id="16" name="Textfeld 15"/>
          <p:cNvSpPr txBox="1"/>
          <p:nvPr/>
        </p:nvSpPr>
        <p:spPr>
          <a:xfrm>
            <a:off x="5069631" y="3950253"/>
            <a:ext cx="64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-1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50839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Products?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Tell </a:t>
            </a:r>
            <a:r>
              <a:rPr lang="de-DE" dirty="0" err="1"/>
              <a:t>the</a:t>
            </a:r>
            <a:r>
              <a:rPr lang="de-DE" dirty="0"/>
              <a:t> angle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(</a:t>
            </a:r>
            <a:r>
              <a:rPr lang="de-DE" dirty="0" err="1"/>
              <a:t>normalized</a:t>
            </a:r>
            <a:r>
              <a:rPr lang="de-DE" dirty="0"/>
              <a:t>) </a:t>
            </a:r>
            <a:r>
              <a:rPr lang="de-DE" dirty="0" err="1"/>
              <a:t>Vectors</a:t>
            </a:r>
            <a:endParaRPr lang="de-DE" dirty="0"/>
          </a:p>
        </p:txBody>
      </p:sp>
      <p:cxnSp>
        <p:nvCxnSpPr>
          <p:cNvPr id="5" name="Gerade Verbindung mit Pfeil 4"/>
          <p:cNvCxnSpPr/>
          <p:nvPr/>
        </p:nvCxnSpPr>
        <p:spPr>
          <a:xfrm flipH="1" flipV="1">
            <a:off x="2696546" y="2901820"/>
            <a:ext cx="3" cy="137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2183362" y="2892488"/>
            <a:ext cx="64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A</a:t>
            </a:r>
            <a:endParaRPr lang="en-US" sz="3600" dirty="0"/>
          </a:p>
        </p:txBody>
      </p:sp>
      <p:sp>
        <p:nvSpPr>
          <p:cNvPr id="15" name="Textfeld 14"/>
          <p:cNvSpPr txBox="1"/>
          <p:nvPr/>
        </p:nvSpPr>
        <p:spPr>
          <a:xfrm>
            <a:off x="2827175" y="2892487"/>
            <a:ext cx="64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B</a:t>
            </a:r>
            <a:endParaRPr lang="en-US" sz="3600" dirty="0"/>
          </a:p>
        </p:txBody>
      </p:sp>
      <p:sp>
        <p:nvSpPr>
          <p:cNvPr id="16" name="Textfeld 15"/>
          <p:cNvSpPr txBox="1"/>
          <p:nvPr/>
        </p:nvSpPr>
        <p:spPr>
          <a:xfrm>
            <a:off x="5069631" y="3950253"/>
            <a:ext cx="64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1</a:t>
            </a:r>
            <a:endParaRPr lang="en-US" sz="3600" dirty="0"/>
          </a:p>
        </p:txBody>
      </p:sp>
      <p:cxnSp>
        <p:nvCxnSpPr>
          <p:cNvPr id="10" name="Gerade Verbindung mit Pfeil 9"/>
          <p:cNvCxnSpPr/>
          <p:nvPr/>
        </p:nvCxnSpPr>
        <p:spPr>
          <a:xfrm flipH="1" flipV="1">
            <a:off x="2761857" y="2911149"/>
            <a:ext cx="3" cy="137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588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Products?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?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4124130" y="3088432"/>
            <a:ext cx="3638939" cy="3638939"/>
            <a:chOff x="4096139" y="2538024"/>
            <a:chExt cx="3638939" cy="3638939"/>
          </a:xfrm>
        </p:grpSpPr>
        <p:cxnSp>
          <p:nvCxnSpPr>
            <p:cNvPr id="5" name="Gerade Verbindung mit Pfeil 4"/>
            <p:cNvCxnSpPr/>
            <p:nvPr/>
          </p:nvCxnSpPr>
          <p:spPr>
            <a:xfrm flipV="1">
              <a:off x="5915608" y="2640563"/>
              <a:ext cx="0" cy="17169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/>
            <p:cNvSpPr/>
            <p:nvPr/>
          </p:nvSpPr>
          <p:spPr>
            <a:xfrm>
              <a:off x="4096139" y="2538024"/>
              <a:ext cx="3638939" cy="363893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2528596" y="2258008"/>
            <a:ext cx="738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 (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directional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55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?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Products?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341984" y="3825551"/>
            <a:ext cx="76137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normalize</a:t>
            </a:r>
            <a:r>
              <a:rPr lang="de-DE" sz="2400" dirty="0">
                <a:latin typeface="Consolas" panose="020B0609020204030204" pitchFamily="49" charset="0"/>
              </a:rPr>
              <a:t>(a);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341984" y="2952159"/>
            <a:ext cx="61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HLSL/CG Syntax: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5523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Products?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400" dirty="0"/>
          </a:p>
          <a:p>
            <a:pPr marL="0" indent="0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/>
              <a:t>Back </a:t>
            </a:r>
            <a:r>
              <a:rPr lang="de-DE" sz="4400" dirty="0" err="1"/>
              <a:t>to</a:t>
            </a:r>
            <a:r>
              <a:rPr lang="de-DE" sz="4400" dirty="0"/>
              <a:t> </a:t>
            </a:r>
            <a:r>
              <a:rPr lang="de-DE" sz="4400" dirty="0" err="1"/>
              <a:t>Dot</a:t>
            </a:r>
            <a:r>
              <a:rPr lang="de-DE" sz="4400" dirty="0"/>
              <a:t> Products!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38636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Products?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Colormask</a:t>
            </a:r>
            <a:r>
              <a:rPr lang="de-DE" dirty="0"/>
              <a:t> </a:t>
            </a:r>
            <a:r>
              <a:rPr lang="de-DE" dirty="0" err="1"/>
              <a:t>Textures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4364403" y="3806137"/>
            <a:ext cx="390314" cy="3903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5248471" y="3007584"/>
            <a:ext cx="1987420" cy="19874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Red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(1,0,0)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14" y="5459461"/>
            <a:ext cx="1139372" cy="113937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88" y="5459461"/>
            <a:ext cx="1139372" cy="113937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662" y="5459461"/>
            <a:ext cx="1139372" cy="113937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1452"/>
            <a:ext cx="2743072" cy="27430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728" y="2581452"/>
            <a:ext cx="2743072" cy="27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66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Products?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Colormask</a:t>
            </a:r>
            <a:r>
              <a:rPr lang="de-DE" dirty="0"/>
              <a:t> </a:t>
            </a:r>
            <a:r>
              <a:rPr lang="de-DE" dirty="0" err="1"/>
              <a:t>Textures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4219714" y="3806137"/>
            <a:ext cx="390314" cy="3903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5248471" y="3007584"/>
            <a:ext cx="1987420" cy="1987420"/>
          </a:xfrm>
          <a:prstGeom prst="ellipse">
            <a:avLst/>
          </a:prstGeom>
          <a:solidFill>
            <a:srgbClr val="7F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DarkYellow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(0.5,0.5,0)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14" y="5459461"/>
            <a:ext cx="1139372" cy="113937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88" y="5459461"/>
            <a:ext cx="1139372" cy="113937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662" y="5459461"/>
            <a:ext cx="1139372" cy="113937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1452"/>
            <a:ext cx="2743072" cy="27430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728" y="2581452"/>
            <a:ext cx="2743072" cy="27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93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(Cross </a:t>
            </a:r>
            <a:r>
              <a:rPr lang="de-DE" dirty="0" err="1"/>
              <a:t>Product</a:t>
            </a:r>
            <a:r>
              <a:rPr lang="de-DE" dirty="0"/>
              <a:t>)</a:t>
            </a:r>
            <a:endParaRPr lang="de-DE" sz="2800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2824853" y="3012249"/>
            <a:ext cx="842079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-7</a:t>
            </a:r>
          </a:p>
          <a:p>
            <a:pPr algn="ctr"/>
            <a:r>
              <a:rPr lang="de-DE" sz="4000" dirty="0"/>
              <a:t>1</a:t>
            </a:r>
            <a:endParaRPr lang="en-US" sz="4000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unde Klammer links/rechts 11"/>
          <p:cNvSpPr/>
          <p:nvPr/>
        </p:nvSpPr>
        <p:spPr>
          <a:xfrm>
            <a:off x="7938537" y="3012249"/>
            <a:ext cx="113289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-30</a:t>
            </a:r>
          </a:p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37</a:t>
            </a:r>
            <a:endParaRPr lang="en-US" sz="4000" dirty="0"/>
          </a:p>
        </p:txBody>
      </p:sp>
      <p:cxnSp>
        <p:nvCxnSpPr>
          <p:cNvPr id="8" name="Gerader Verbinder 7"/>
          <p:cNvCxnSpPr/>
          <p:nvPr/>
        </p:nvCxnSpPr>
        <p:spPr>
          <a:xfrm>
            <a:off x="4165600" y="3614057"/>
            <a:ext cx="896517" cy="827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4165600" y="3614057"/>
            <a:ext cx="935135" cy="827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30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(Cross </a:t>
            </a:r>
            <a:r>
              <a:rPr lang="de-DE" dirty="0" err="1"/>
              <a:t>Product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2824853" y="3012249"/>
            <a:ext cx="842079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-7</a:t>
            </a:r>
          </a:p>
          <a:p>
            <a:pPr algn="ctr"/>
            <a:r>
              <a:rPr lang="de-DE" sz="4000" dirty="0"/>
              <a:t>1</a:t>
            </a:r>
            <a:endParaRPr lang="en-US" sz="4000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unde Klammer links/rechts 11"/>
          <p:cNvSpPr/>
          <p:nvPr/>
        </p:nvSpPr>
        <p:spPr>
          <a:xfrm>
            <a:off x="7938536" y="3012249"/>
            <a:ext cx="2627863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-7*4-1*2</a:t>
            </a:r>
          </a:p>
          <a:p>
            <a:pPr algn="ctr"/>
            <a:r>
              <a:rPr lang="de-DE" sz="4000" dirty="0"/>
              <a:t>?</a:t>
            </a:r>
          </a:p>
          <a:p>
            <a:pPr algn="ctr"/>
            <a:r>
              <a:rPr lang="de-DE" sz="4000" dirty="0"/>
              <a:t>?</a:t>
            </a:r>
            <a:endParaRPr lang="en-US" sz="4000" dirty="0"/>
          </a:p>
        </p:txBody>
      </p:sp>
      <p:cxnSp>
        <p:nvCxnSpPr>
          <p:cNvPr id="8" name="Gerader Verbinder 7"/>
          <p:cNvCxnSpPr/>
          <p:nvPr/>
        </p:nvCxnSpPr>
        <p:spPr>
          <a:xfrm>
            <a:off x="4165600" y="3993000"/>
            <a:ext cx="896517" cy="827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4165600" y="3993000"/>
            <a:ext cx="935135" cy="827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869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(Cross </a:t>
            </a:r>
            <a:r>
              <a:rPr lang="de-DE" dirty="0" err="1"/>
              <a:t>Product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2824853" y="3012249"/>
            <a:ext cx="842079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-7</a:t>
            </a:r>
          </a:p>
          <a:p>
            <a:pPr algn="ctr"/>
            <a:r>
              <a:rPr lang="de-DE" sz="4000" dirty="0"/>
              <a:t>1</a:t>
            </a:r>
            <a:endParaRPr lang="en-US" sz="4000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unde Klammer links/rechts 11"/>
          <p:cNvSpPr/>
          <p:nvPr/>
        </p:nvSpPr>
        <p:spPr>
          <a:xfrm>
            <a:off x="7938536" y="3012249"/>
            <a:ext cx="2627863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-7*4-1*2</a:t>
            </a:r>
          </a:p>
          <a:p>
            <a:pPr algn="ctr"/>
            <a:r>
              <a:rPr lang="de-DE" sz="4000" dirty="0"/>
              <a:t>1*5-1*4</a:t>
            </a:r>
          </a:p>
          <a:p>
            <a:pPr algn="ctr"/>
            <a:r>
              <a:rPr lang="de-DE" sz="4000" dirty="0"/>
              <a:t>?</a:t>
            </a:r>
            <a:endParaRPr lang="en-US" sz="4000" dirty="0"/>
          </a:p>
        </p:txBody>
      </p:sp>
      <p:cxnSp>
        <p:nvCxnSpPr>
          <p:cNvPr id="8" name="Gerader Verbinder 7"/>
          <p:cNvCxnSpPr/>
          <p:nvPr/>
        </p:nvCxnSpPr>
        <p:spPr>
          <a:xfrm>
            <a:off x="4165600" y="4689686"/>
            <a:ext cx="896517" cy="827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4165600" y="4689686"/>
            <a:ext cx="935135" cy="827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unde Klammer links/rechts 13"/>
          <p:cNvSpPr/>
          <p:nvPr/>
        </p:nvSpPr>
        <p:spPr>
          <a:xfrm>
            <a:off x="2824853" y="5187918"/>
            <a:ext cx="842079" cy="1978090"/>
          </a:xfrm>
          <a:prstGeom prst="bracketPair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bg2">
                    <a:lumMod val="75000"/>
                  </a:schemeClr>
                </a:solidFill>
              </a:rPr>
              <a:t>1</a:t>
            </a:r>
          </a:p>
          <a:p>
            <a:pPr algn="ctr"/>
            <a:r>
              <a:rPr lang="de-DE" sz="4000" dirty="0">
                <a:solidFill>
                  <a:schemeClr val="bg2">
                    <a:lumMod val="75000"/>
                  </a:schemeClr>
                </a:solidFill>
              </a:rPr>
              <a:t>-7</a:t>
            </a:r>
          </a:p>
          <a:p>
            <a:pPr algn="ctr"/>
            <a:r>
              <a:rPr lang="de-DE" sz="4000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US" sz="4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Runde Klammer links/rechts 14"/>
          <p:cNvSpPr/>
          <p:nvPr/>
        </p:nvSpPr>
        <p:spPr>
          <a:xfrm>
            <a:off x="5589037" y="5187918"/>
            <a:ext cx="634482" cy="1978090"/>
          </a:xfrm>
          <a:prstGeom prst="bracketPair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bg2">
                    <a:lumMod val="75000"/>
                  </a:schemeClr>
                </a:solidFill>
              </a:rPr>
              <a:t>5</a:t>
            </a:r>
          </a:p>
          <a:p>
            <a:pPr algn="ctr"/>
            <a:r>
              <a:rPr lang="de-DE" sz="4000" dirty="0">
                <a:solidFill>
                  <a:schemeClr val="bg2">
                    <a:lumMod val="75000"/>
                  </a:schemeClr>
                </a:solidFill>
              </a:rPr>
              <a:t>2</a:t>
            </a:r>
          </a:p>
          <a:p>
            <a:pPr algn="ctr"/>
            <a:r>
              <a:rPr lang="de-DE" sz="4000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en-US" sz="4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08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Matrices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400" dirty="0"/>
          </a:p>
          <a:p>
            <a:pPr marL="0" indent="0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are</a:t>
            </a:r>
            <a:r>
              <a:rPr lang="de-DE" sz="4400" dirty="0"/>
              <a:t> </a:t>
            </a:r>
            <a:r>
              <a:rPr lang="de-DE" sz="4400" dirty="0" err="1"/>
              <a:t>Vectors</a:t>
            </a:r>
            <a:r>
              <a:rPr lang="de-DE" sz="4400" dirty="0"/>
              <a:t> </a:t>
            </a:r>
            <a:r>
              <a:rPr lang="de-DE" sz="4400" dirty="0" err="1"/>
              <a:t>to</a:t>
            </a:r>
            <a:r>
              <a:rPr lang="de-DE" sz="4400" dirty="0"/>
              <a:t> </a:t>
            </a:r>
            <a:r>
              <a:rPr lang="de-DE" sz="4400" dirty="0" err="1"/>
              <a:t>us</a:t>
            </a:r>
            <a:r>
              <a:rPr lang="de-DE" sz="4400" dirty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4317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(Cross </a:t>
            </a:r>
            <a:r>
              <a:rPr lang="de-DE" dirty="0" err="1"/>
              <a:t>Product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2824853" y="3012249"/>
            <a:ext cx="842079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-7</a:t>
            </a:r>
          </a:p>
          <a:p>
            <a:pPr algn="ctr"/>
            <a:r>
              <a:rPr lang="de-DE" sz="4000" dirty="0"/>
              <a:t>1</a:t>
            </a:r>
            <a:endParaRPr lang="en-US" sz="4000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unde Klammer links/rechts 11"/>
          <p:cNvSpPr/>
          <p:nvPr/>
        </p:nvSpPr>
        <p:spPr>
          <a:xfrm>
            <a:off x="7938536" y="3012249"/>
            <a:ext cx="2627863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-7*4-1*2</a:t>
            </a:r>
          </a:p>
          <a:p>
            <a:pPr algn="ctr"/>
            <a:r>
              <a:rPr lang="de-DE" sz="4000" dirty="0"/>
              <a:t>1*5-1*4</a:t>
            </a:r>
          </a:p>
          <a:p>
            <a:pPr algn="ctr"/>
            <a:r>
              <a:rPr lang="de-DE" sz="4000" dirty="0"/>
              <a:t>1*2- -7*5</a:t>
            </a:r>
            <a:endParaRPr lang="en-US" sz="4000" dirty="0"/>
          </a:p>
        </p:txBody>
      </p:sp>
      <p:cxnSp>
        <p:nvCxnSpPr>
          <p:cNvPr id="8" name="Gerader Verbinder 7"/>
          <p:cNvCxnSpPr/>
          <p:nvPr/>
        </p:nvCxnSpPr>
        <p:spPr>
          <a:xfrm>
            <a:off x="4165600" y="3279727"/>
            <a:ext cx="896517" cy="827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4165600" y="3279727"/>
            <a:ext cx="935135" cy="827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028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(Cross </a:t>
            </a:r>
            <a:r>
              <a:rPr lang="de-DE" dirty="0" err="1"/>
              <a:t>Product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2824853" y="3012249"/>
            <a:ext cx="842079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-7</a:t>
            </a:r>
          </a:p>
          <a:p>
            <a:pPr algn="ctr"/>
            <a:r>
              <a:rPr lang="de-DE" sz="4000" dirty="0"/>
              <a:t>1</a:t>
            </a:r>
            <a:endParaRPr lang="en-US" sz="4000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unde Klammer links/rechts 11"/>
          <p:cNvSpPr/>
          <p:nvPr/>
        </p:nvSpPr>
        <p:spPr>
          <a:xfrm>
            <a:off x="7938537" y="3012249"/>
            <a:ext cx="113289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-30</a:t>
            </a:r>
          </a:p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37</a:t>
            </a:r>
            <a:endParaRPr lang="en-US" sz="4000" dirty="0"/>
          </a:p>
        </p:txBody>
      </p:sp>
      <p:cxnSp>
        <p:nvCxnSpPr>
          <p:cNvPr id="8" name="Gerader Verbinder 7"/>
          <p:cNvCxnSpPr/>
          <p:nvPr/>
        </p:nvCxnSpPr>
        <p:spPr>
          <a:xfrm>
            <a:off x="4165600" y="3614057"/>
            <a:ext cx="896517" cy="827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4165600" y="3614057"/>
            <a:ext cx="935135" cy="827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466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(Cross </a:t>
            </a:r>
            <a:r>
              <a:rPr lang="de-DE" dirty="0" err="1"/>
              <a:t>Product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6" name="Textfeld 5"/>
          <p:cNvSpPr txBox="1"/>
          <p:nvPr/>
        </p:nvSpPr>
        <p:spPr>
          <a:xfrm>
            <a:off x="2341984" y="3825551"/>
            <a:ext cx="76137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cross</a:t>
            </a:r>
            <a:r>
              <a:rPr lang="de-DE" sz="2400" dirty="0">
                <a:latin typeface="Consolas" panose="020B0609020204030204" pitchFamily="49" charset="0"/>
              </a:rPr>
              <a:t>(a, b);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341984" y="2952159"/>
            <a:ext cx="61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HLSL/CG Syntax: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263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Multiplication</a:t>
            </a:r>
            <a:r>
              <a:rPr lang="de-DE" dirty="0"/>
              <a:t> (Cross </a:t>
            </a:r>
            <a:r>
              <a:rPr lang="de-DE" dirty="0" err="1"/>
              <a:t>Product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400" dirty="0"/>
          </a:p>
          <a:p>
            <a:pPr marL="0" indent="0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can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do </a:t>
            </a:r>
            <a:r>
              <a:rPr lang="de-DE" sz="4400" dirty="0" err="1"/>
              <a:t>with</a:t>
            </a:r>
            <a:r>
              <a:rPr lang="de-DE" sz="4400" dirty="0"/>
              <a:t> Cross Products?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801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Cross Products?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Bitangent</a:t>
            </a:r>
            <a:endParaRPr lang="de-DE" dirty="0"/>
          </a:p>
        </p:txBody>
      </p:sp>
      <p:cxnSp>
        <p:nvCxnSpPr>
          <p:cNvPr id="5" name="Gerade Verbindung mit Pfeil 4"/>
          <p:cNvCxnSpPr/>
          <p:nvPr/>
        </p:nvCxnSpPr>
        <p:spPr>
          <a:xfrm flipH="1" flipV="1">
            <a:off x="2696546" y="2901820"/>
            <a:ext cx="3" cy="137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2696546" y="4273420"/>
            <a:ext cx="14182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838200" y="2892488"/>
            <a:ext cx="198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Normal</a:t>
            </a:r>
            <a:endParaRPr lang="en-US" sz="3600" dirty="0"/>
          </a:p>
        </p:txBody>
      </p:sp>
      <p:sp>
        <p:nvSpPr>
          <p:cNvPr id="15" name="Textfeld 14"/>
          <p:cNvSpPr txBox="1"/>
          <p:nvPr/>
        </p:nvSpPr>
        <p:spPr>
          <a:xfrm>
            <a:off x="3679371" y="4247574"/>
            <a:ext cx="30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Tangent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0397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Cross Products?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Bitangent</a:t>
            </a:r>
            <a:endParaRPr lang="de-DE" dirty="0"/>
          </a:p>
        </p:txBody>
      </p:sp>
      <p:cxnSp>
        <p:nvCxnSpPr>
          <p:cNvPr id="5" name="Gerade Verbindung mit Pfeil 4"/>
          <p:cNvCxnSpPr/>
          <p:nvPr/>
        </p:nvCxnSpPr>
        <p:spPr>
          <a:xfrm flipH="1" flipV="1">
            <a:off x="2696546" y="2901820"/>
            <a:ext cx="3" cy="137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2696546" y="4273420"/>
            <a:ext cx="14182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838200" y="2892488"/>
            <a:ext cx="198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Normal</a:t>
            </a:r>
            <a:endParaRPr lang="en-US" sz="3600" dirty="0"/>
          </a:p>
        </p:txBody>
      </p:sp>
      <p:sp>
        <p:nvSpPr>
          <p:cNvPr id="15" name="Textfeld 14"/>
          <p:cNvSpPr txBox="1"/>
          <p:nvPr/>
        </p:nvSpPr>
        <p:spPr>
          <a:xfrm>
            <a:off x="3679371" y="4247574"/>
            <a:ext cx="30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Tangent</a:t>
            </a:r>
            <a:endParaRPr lang="en-US" sz="3600" dirty="0"/>
          </a:p>
        </p:txBody>
      </p:sp>
      <p:cxnSp>
        <p:nvCxnSpPr>
          <p:cNvPr id="11" name="Gerade Verbindung mit Pfeil 10"/>
          <p:cNvCxnSpPr/>
          <p:nvPr/>
        </p:nvCxnSpPr>
        <p:spPr>
          <a:xfrm flipV="1">
            <a:off x="2696546" y="3564665"/>
            <a:ext cx="709127" cy="669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405673" y="3303924"/>
            <a:ext cx="819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Normal X Tangent * </a:t>
            </a:r>
            <a:r>
              <a:rPr lang="de-DE" sz="3600" dirty="0" err="1"/>
              <a:t>Tangent.w</a:t>
            </a:r>
            <a:r>
              <a:rPr lang="de-DE" sz="3600" dirty="0"/>
              <a:t> (</a:t>
            </a:r>
            <a:r>
              <a:rPr lang="de-DE" sz="3600" dirty="0" err="1"/>
              <a:t>Bitangent</a:t>
            </a:r>
            <a:r>
              <a:rPr lang="de-DE" sz="3600" dirty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872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Division?</a:t>
            </a:r>
            <a:endParaRPr lang="de-DE" sz="2800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3032450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7763069" y="3573625"/>
            <a:ext cx="1903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?</a:t>
            </a:r>
            <a:endParaRPr lang="en-US" sz="4000" dirty="0"/>
          </a:p>
        </p:txBody>
      </p:sp>
      <p:sp>
        <p:nvSpPr>
          <p:cNvPr id="6" name="Textfeld 5"/>
          <p:cNvSpPr txBox="1"/>
          <p:nvPr/>
        </p:nvSpPr>
        <p:spPr>
          <a:xfrm>
            <a:off x="4417787" y="3573625"/>
            <a:ext cx="4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endParaRPr lang="en-US" sz="4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883159" y="5412253"/>
            <a:ext cx="6568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DISCLAIMER!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, but </a:t>
            </a:r>
            <a:r>
              <a:rPr lang="de-DE" dirty="0" err="1"/>
              <a:t>it‘s</a:t>
            </a:r>
            <a:r>
              <a:rPr lang="de-DE" dirty="0"/>
              <a:t> just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darn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, so </a:t>
            </a:r>
            <a:r>
              <a:rPr lang="de-DE" dirty="0" err="1"/>
              <a:t>we‘ve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Shaders</a:t>
            </a:r>
            <a:r>
              <a:rPr lang="de-DE" dirty="0"/>
              <a:t> </a:t>
            </a:r>
            <a:r>
              <a:rPr lang="de-DE" dirty="0" err="1"/>
              <a:t>anyway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49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Division</a:t>
            </a:r>
            <a:endParaRPr lang="de-DE" sz="2800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4" name="Runde Klammer links/rechts 3"/>
          <p:cNvSpPr/>
          <p:nvPr/>
        </p:nvSpPr>
        <p:spPr>
          <a:xfrm>
            <a:off x="3032450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sp>
        <p:nvSpPr>
          <p:cNvPr id="9" name="Runde Klammer links/rechts 8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  <a:endParaRPr lang="en-US" sz="4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417787" y="3573625"/>
            <a:ext cx="4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endParaRPr lang="en-US" sz="4000" dirty="0"/>
          </a:p>
        </p:txBody>
      </p:sp>
      <p:sp>
        <p:nvSpPr>
          <p:cNvPr id="12" name="Runde Klammer links/rechts 11"/>
          <p:cNvSpPr/>
          <p:nvPr/>
        </p:nvSpPr>
        <p:spPr>
          <a:xfrm>
            <a:off x="7938537" y="3012249"/>
            <a:ext cx="113289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0.4</a:t>
            </a:r>
            <a:r>
              <a:rPr lang="en-US" sz="4000" dirty="0"/>
              <a:t>0.2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635194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Division</a:t>
            </a:r>
            <a:endParaRPr lang="en-US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6711821" y="3789800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711821" y="4107041"/>
            <a:ext cx="699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456924" y="3081914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endParaRPr lang="en-US" sz="4000" dirty="0"/>
          </a:p>
        </p:txBody>
      </p:sp>
      <p:sp>
        <p:nvSpPr>
          <p:cNvPr id="16" name="Textfeld 15"/>
          <p:cNvSpPr txBox="1"/>
          <p:nvPr/>
        </p:nvSpPr>
        <p:spPr>
          <a:xfrm>
            <a:off x="4456924" y="3647351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456924" y="4346720"/>
            <a:ext cx="46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/</a:t>
            </a:r>
            <a:endParaRPr lang="en-US" sz="4000" dirty="0"/>
          </a:p>
        </p:txBody>
      </p:sp>
      <p:sp>
        <p:nvSpPr>
          <p:cNvPr id="18" name="Rechteck 17"/>
          <p:cNvSpPr/>
          <p:nvPr/>
        </p:nvSpPr>
        <p:spPr>
          <a:xfrm>
            <a:off x="2780523" y="3081914"/>
            <a:ext cx="6610220" cy="539636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2780523" y="3713633"/>
            <a:ext cx="6610220" cy="539636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2780523" y="4345706"/>
            <a:ext cx="6610220" cy="539636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unde Klammer links/rechts 20"/>
          <p:cNvSpPr/>
          <p:nvPr/>
        </p:nvSpPr>
        <p:spPr>
          <a:xfrm>
            <a:off x="7938537" y="3012249"/>
            <a:ext cx="113289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0.4</a:t>
            </a:r>
            <a:r>
              <a:rPr lang="en-US" sz="4000" dirty="0"/>
              <a:t>0.2</a:t>
            </a:r>
            <a:endParaRPr lang="de-DE" sz="4000" dirty="0"/>
          </a:p>
        </p:txBody>
      </p:sp>
      <p:sp>
        <p:nvSpPr>
          <p:cNvPr id="22" name="Runde Klammer links/rechts 21"/>
          <p:cNvSpPr/>
          <p:nvPr/>
        </p:nvSpPr>
        <p:spPr>
          <a:xfrm>
            <a:off x="3032450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3</a:t>
            </a:r>
          </a:p>
          <a:p>
            <a:pPr algn="ctr"/>
            <a:r>
              <a:rPr lang="de-DE" sz="4000" dirty="0"/>
              <a:t>2</a:t>
            </a:r>
          </a:p>
          <a:p>
            <a:pPr algn="ctr"/>
            <a:r>
              <a:rPr lang="de-DE" sz="4000" dirty="0"/>
              <a:t>4</a:t>
            </a:r>
            <a:endParaRPr lang="en-US" sz="4000" dirty="0"/>
          </a:p>
        </p:txBody>
      </p:sp>
      <p:sp>
        <p:nvSpPr>
          <p:cNvPr id="23" name="Runde Klammer links/rechts 22"/>
          <p:cNvSpPr/>
          <p:nvPr/>
        </p:nvSpPr>
        <p:spPr>
          <a:xfrm>
            <a:off x="5589037" y="3012249"/>
            <a:ext cx="634482" cy="197809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4000" dirty="0"/>
              <a:t>1</a:t>
            </a:r>
          </a:p>
          <a:p>
            <a:pPr algn="ctr"/>
            <a:r>
              <a:rPr lang="de-DE" sz="4000" dirty="0"/>
              <a:t>5</a:t>
            </a:r>
          </a:p>
          <a:p>
            <a:pPr algn="ctr"/>
            <a:r>
              <a:rPr lang="de-DE" sz="4000" dirty="0"/>
              <a:t>2</a:t>
            </a:r>
            <a:endParaRPr lang="en-US" sz="4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Textfeld 24"/>
          <p:cNvSpPr txBox="1"/>
          <p:nvPr/>
        </p:nvSpPr>
        <p:spPr>
          <a:xfrm>
            <a:off x="2883159" y="5412253"/>
            <a:ext cx="6568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DISCLAIMER!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, but </a:t>
            </a:r>
            <a:r>
              <a:rPr lang="de-DE" dirty="0" err="1"/>
              <a:t>it‘s</a:t>
            </a:r>
            <a:r>
              <a:rPr lang="de-DE" dirty="0"/>
              <a:t> just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darn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, so </a:t>
            </a:r>
            <a:r>
              <a:rPr lang="de-DE" dirty="0" err="1"/>
              <a:t>we‘ve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Shaders</a:t>
            </a:r>
            <a:r>
              <a:rPr lang="de-DE" dirty="0"/>
              <a:t> </a:t>
            </a:r>
            <a:r>
              <a:rPr lang="de-DE" dirty="0" err="1"/>
              <a:t>anyway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902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Division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6" name="Textfeld 5"/>
          <p:cNvSpPr txBox="1"/>
          <p:nvPr/>
        </p:nvSpPr>
        <p:spPr>
          <a:xfrm>
            <a:off x="2341984" y="3825551"/>
            <a:ext cx="76137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a/b;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341984" y="2952159"/>
            <a:ext cx="61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HLSL/CG Syntax: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106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Vectors to us?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Multiple </a:t>
            </a:r>
            <a:r>
              <a:rPr lang="de-DE" dirty="0" err="1"/>
              <a:t>numbers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somehow</a:t>
            </a:r>
            <a:r>
              <a:rPr lang="de-DE" dirty="0"/>
              <a:t>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Positions</a:t>
            </a:r>
            <a:r>
              <a:rPr lang="de-DE" dirty="0"/>
              <a:t> (2 </a:t>
            </a:r>
            <a:r>
              <a:rPr lang="de-DE" dirty="0" err="1"/>
              <a:t>or</a:t>
            </a:r>
            <a:r>
              <a:rPr lang="de-DE" dirty="0"/>
              <a:t> 3 Numbers XY[Z])</a:t>
            </a:r>
          </a:p>
          <a:p>
            <a:pPr lvl="1"/>
            <a:r>
              <a:rPr lang="de-DE" dirty="0"/>
              <a:t>Colors (3 </a:t>
            </a:r>
            <a:r>
              <a:rPr lang="de-DE" dirty="0" err="1"/>
              <a:t>or</a:t>
            </a:r>
            <a:r>
              <a:rPr lang="de-DE" dirty="0"/>
              <a:t> 4 Numbers RGB[A])</a:t>
            </a:r>
          </a:p>
          <a:p>
            <a:pPr lvl="1"/>
            <a:r>
              <a:rPr lang="de-DE" dirty="0" err="1"/>
              <a:t>Directions</a:t>
            </a:r>
            <a:r>
              <a:rPr lang="de-DE" dirty="0"/>
              <a:t> (2 </a:t>
            </a:r>
            <a:r>
              <a:rPr lang="de-DE" dirty="0" err="1"/>
              <a:t>or</a:t>
            </a:r>
            <a:r>
              <a:rPr lang="de-DE" dirty="0"/>
              <a:t> 3 Numbers XY[Z])</a:t>
            </a:r>
          </a:p>
          <a:p>
            <a:endParaRPr lang="de-DE" dirty="0"/>
          </a:p>
          <a:p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in </a:t>
            </a:r>
            <a:r>
              <a:rPr lang="de-DE" dirty="0" err="1"/>
              <a:t>Shaders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Scalar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400" dirty="0"/>
          </a:p>
          <a:p>
            <a:pPr marL="0" indent="0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 err="1"/>
              <a:t>Swizzle</a:t>
            </a:r>
            <a:r>
              <a:rPr lang="de-DE" sz="4400" dirty="0"/>
              <a:t>!!!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02574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Swizzle</a:t>
            </a:r>
            <a:endParaRPr lang="de-DE" sz="2800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i="1" dirty="0"/>
          </a:p>
        </p:txBody>
      </p:sp>
      <p:sp>
        <p:nvSpPr>
          <p:cNvPr id="6" name="Textfeld 5"/>
          <p:cNvSpPr txBox="1"/>
          <p:nvPr/>
        </p:nvSpPr>
        <p:spPr>
          <a:xfrm>
            <a:off x="2341984" y="3825551"/>
            <a:ext cx="76137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Consolas" panose="020B0609020204030204" pitchFamily="49" charset="0"/>
              </a:rPr>
              <a:t>a.xyz</a:t>
            </a:r>
            <a:r>
              <a:rPr lang="de-DE" sz="2400" dirty="0">
                <a:latin typeface="Consolas" panose="020B0609020204030204" pitchFamily="49" charset="0"/>
              </a:rPr>
              <a:t> = </a:t>
            </a:r>
            <a:r>
              <a:rPr lang="de-DE" sz="2400" dirty="0" err="1">
                <a:latin typeface="Consolas" panose="020B0609020204030204" pitchFamily="49" charset="0"/>
              </a:rPr>
              <a:t>b.xxy</a:t>
            </a:r>
            <a:r>
              <a:rPr lang="de-DE" sz="2400" dirty="0">
                <a:latin typeface="Consolas" panose="020B0609020204030204" pitchFamily="49" charset="0"/>
              </a:rPr>
              <a:t>; </a:t>
            </a:r>
          </a:p>
          <a:p>
            <a:r>
              <a:rPr lang="de-DE" sz="2400" dirty="0" err="1">
                <a:latin typeface="Consolas" panose="020B0609020204030204" pitchFamily="49" charset="0"/>
              </a:rPr>
              <a:t>a.rgb</a:t>
            </a:r>
            <a:r>
              <a:rPr lang="de-DE" sz="2400" dirty="0">
                <a:latin typeface="Consolas" panose="020B0609020204030204" pitchFamily="49" charset="0"/>
              </a:rPr>
              <a:t> = </a:t>
            </a:r>
            <a:r>
              <a:rPr lang="de-DE" sz="2400" dirty="0" err="1">
                <a:latin typeface="Consolas" panose="020B0609020204030204" pitchFamily="49" charset="0"/>
              </a:rPr>
              <a:t>b.aaa</a:t>
            </a:r>
            <a:r>
              <a:rPr lang="de-DE" sz="2400" dirty="0">
                <a:latin typeface="Consolas" panose="020B0609020204030204" pitchFamily="49" charset="0"/>
              </a:rPr>
              <a:t>;</a:t>
            </a:r>
          </a:p>
          <a:p>
            <a:r>
              <a:rPr lang="de-DE" sz="2400" dirty="0" err="1">
                <a:latin typeface="Consolas" panose="020B0609020204030204" pitchFamily="49" charset="0"/>
              </a:rPr>
              <a:t>a.rgba</a:t>
            </a:r>
            <a:r>
              <a:rPr lang="de-DE" sz="2400" dirty="0">
                <a:latin typeface="Consolas" panose="020B0609020204030204" pitchFamily="49" charset="0"/>
              </a:rPr>
              <a:t> = </a:t>
            </a:r>
            <a:r>
              <a:rPr lang="de-DE" sz="2400" dirty="0" err="1">
                <a:latin typeface="Consolas" panose="020B0609020204030204" pitchFamily="49" charset="0"/>
              </a:rPr>
              <a:t>b.xyzw</a:t>
            </a:r>
            <a:r>
              <a:rPr lang="de-DE" sz="2400" dirty="0">
                <a:latin typeface="Consolas" panose="020B0609020204030204" pitchFamily="49" charset="0"/>
              </a:rPr>
              <a:t>;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341984" y="2952159"/>
            <a:ext cx="61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HLSL/CG Syntax: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0790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Matrices</a:t>
            </a:r>
            <a:endParaRPr lang="en-US" dirty="0"/>
          </a:p>
        </p:txBody>
      </p:sp>
      <p:pic>
        <p:nvPicPr>
          <p:cNvPr id="1026" name="Picture 2" descr="https://assets.pando.com/uploads/2013/03/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190" y="1944256"/>
            <a:ext cx="5598048" cy="419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5" y="1943973"/>
            <a:ext cx="5245098" cy="41960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58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The Matrix</a:t>
            </a:r>
            <a:r>
              <a:rPr lang="en-US" dirty="0"/>
              <a:t> is a 1999 American-Australian </a:t>
            </a:r>
            <a:r>
              <a:rPr lang="en-US" dirty="0">
                <a:hlinkClick r:id="rId2" tooltip="Science fiction film"/>
              </a:rPr>
              <a:t>science fiction</a:t>
            </a:r>
            <a:r>
              <a:rPr lang="en-US" dirty="0"/>
              <a:t> </a:t>
            </a:r>
            <a:r>
              <a:rPr lang="en-US" dirty="0">
                <a:hlinkClick r:id="rId3" tooltip="Action film"/>
              </a:rPr>
              <a:t>action film</a:t>
            </a:r>
            <a:r>
              <a:rPr lang="en-US" dirty="0"/>
              <a:t> written and directed by </a:t>
            </a:r>
            <a:r>
              <a:rPr lang="en-US" dirty="0">
                <a:hlinkClick r:id="rId4" tooltip="The Wachowskis"/>
              </a:rPr>
              <a:t>The Wachowskis</a:t>
            </a:r>
            <a:r>
              <a:rPr lang="en-US" dirty="0"/>
              <a:t>, starring </a:t>
            </a:r>
            <a:r>
              <a:rPr lang="en-US" dirty="0">
                <a:hlinkClick r:id="rId5" tooltip="Keanu Reeves"/>
              </a:rPr>
              <a:t>Keanu Reeves</a:t>
            </a:r>
            <a:r>
              <a:rPr lang="en-US" dirty="0"/>
              <a:t>, </a:t>
            </a:r>
            <a:r>
              <a:rPr lang="en-US" dirty="0">
                <a:hlinkClick r:id="rId6" tooltip="Laurence Fishburne"/>
              </a:rPr>
              <a:t>Laurence Fishburne</a:t>
            </a:r>
            <a:r>
              <a:rPr lang="en-US" dirty="0"/>
              <a:t>, </a:t>
            </a:r>
            <a:r>
              <a:rPr lang="en-US" dirty="0">
                <a:hlinkClick r:id="rId7" tooltip="Carrie-Anne Moss"/>
              </a:rPr>
              <a:t>Carrie-Anne Moss</a:t>
            </a:r>
            <a:r>
              <a:rPr lang="en-US" dirty="0"/>
              <a:t>, </a:t>
            </a:r>
            <a:r>
              <a:rPr lang="en-US" dirty="0">
                <a:hlinkClick r:id="rId8" tooltip="Hugo Weaving"/>
              </a:rPr>
              <a:t>Hugo Weaving</a:t>
            </a:r>
            <a:r>
              <a:rPr lang="en-US" dirty="0"/>
              <a:t>, and </a:t>
            </a:r>
            <a:r>
              <a:rPr lang="en-US" dirty="0">
                <a:hlinkClick r:id="rId9" tooltip="Joe Pantoliano"/>
              </a:rPr>
              <a:t>Joe </a:t>
            </a:r>
            <a:r>
              <a:rPr lang="en-US" dirty="0" err="1">
                <a:hlinkClick r:id="rId9" tooltip="Joe Pantoliano"/>
              </a:rPr>
              <a:t>Pantoliano</a:t>
            </a:r>
            <a:r>
              <a:rPr lang="en-US" dirty="0"/>
              <a:t>. It depicts a </a:t>
            </a:r>
            <a:r>
              <a:rPr lang="en-US" dirty="0">
                <a:hlinkClick r:id="rId10" tooltip="Dystopia"/>
              </a:rPr>
              <a:t>dystopian</a:t>
            </a:r>
            <a:r>
              <a:rPr lang="en-US" dirty="0"/>
              <a:t> future in which reality as perceived by most humans is actually a </a:t>
            </a:r>
            <a:r>
              <a:rPr lang="en-US" dirty="0">
                <a:hlinkClick r:id="rId11" tooltip="Simulated reality"/>
              </a:rPr>
              <a:t>simulated reality</a:t>
            </a:r>
            <a:r>
              <a:rPr lang="en-US" dirty="0"/>
              <a:t> called "the Matrix", created by sentient machines to subdue the human population, while their bodies' heat and electrical activity are used as an energy source. Computer programmer "</a:t>
            </a:r>
            <a:r>
              <a:rPr lang="en-US" dirty="0">
                <a:hlinkClick r:id="rId12" tooltip="Neo (The Matrix)"/>
              </a:rPr>
              <a:t>Neo</a:t>
            </a:r>
            <a:r>
              <a:rPr lang="en-US" dirty="0"/>
              <a:t>" learns this truth and is drawn into a rebellion against the machines, which involves other people who have been freed from the "dream world".</a:t>
            </a:r>
          </a:p>
          <a:p>
            <a:pPr marL="0" indent="0">
              <a:buNone/>
            </a:pPr>
            <a:r>
              <a:rPr lang="de-DE" sz="1400" i="1" dirty="0"/>
              <a:t>(https://en.wikipedia.org/wiki/The_Matrix)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271415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>
                <a:hlinkClick r:id="rId2" tooltip="Mathematics"/>
              </a:rPr>
              <a:t>mathematics</a:t>
            </a:r>
            <a:r>
              <a:rPr lang="en-US" dirty="0"/>
              <a:t>, a </a:t>
            </a:r>
            <a:r>
              <a:rPr lang="en-US" b="1" dirty="0"/>
              <a:t>matrix</a:t>
            </a:r>
            <a:r>
              <a:rPr lang="en-US" dirty="0"/>
              <a:t> (plural </a:t>
            </a:r>
            <a:r>
              <a:rPr lang="en-US" b="1" dirty="0"/>
              <a:t>matrices</a:t>
            </a:r>
            <a:r>
              <a:rPr lang="en-US" dirty="0"/>
              <a:t>) is a </a:t>
            </a:r>
            <a:r>
              <a:rPr lang="en-US" dirty="0">
                <a:hlinkClick r:id="rId3" tooltip="Rectangle"/>
              </a:rPr>
              <a:t>rectangular</a:t>
            </a:r>
            <a:r>
              <a:rPr lang="en-US" dirty="0"/>
              <a:t> </a:t>
            </a:r>
            <a:r>
              <a:rPr lang="en-US" i="1" dirty="0">
                <a:hlinkClick r:id="rId4" tooltip="wikt:array"/>
              </a:rPr>
              <a:t>array</a:t>
            </a:r>
            <a:r>
              <a:rPr lang="en-US" baseline="30000" dirty="0">
                <a:hlinkClick r:id="rId5"/>
              </a:rPr>
              <a:t>[1]</a:t>
            </a:r>
            <a:r>
              <a:rPr lang="en-US" dirty="0"/>
              <a:t> of </a:t>
            </a:r>
            <a:r>
              <a:rPr lang="en-US" dirty="0">
                <a:hlinkClick r:id="rId6" tooltip="Number"/>
              </a:rPr>
              <a:t>numbers</a:t>
            </a:r>
            <a:r>
              <a:rPr lang="en-US" dirty="0"/>
              <a:t>, </a:t>
            </a:r>
            <a:r>
              <a:rPr lang="en-US" dirty="0">
                <a:hlinkClick r:id="rId7" tooltip="Symbol (formal)"/>
              </a:rPr>
              <a:t>symbols</a:t>
            </a:r>
            <a:r>
              <a:rPr lang="en-US" dirty="0"/>
              <a:t>, or </a:t>
            </a:r>
            <a:r>
              <a:rPr lang="en-US" dirty="0">
                <a:hlinkClick r:id="rId8" tooltip="Expression (mathematics)"/>
              </a:rPr>
              <a:t>expressions</a:t>
            </a:r>
            <a:r>
              <a:rPr lang="en-US" dirty="0"/>
              <a:t>, arranged in </a:t>
            </a:r>
            <a:r>
              <a:rPr lang="en-US" i="1" dirty="0">
                <a:hlinkClick r:id="rId9" tooltip="wikt:row"/>
              </a:rPr>
              <a:t>rows</a:t>
            </a:r>
            <a:r>
              <a:rPr lang="en-US" dirty="0"/>
              <a:t> and </a:t>
            </a:r>
            <a:r>
              <a:rPr lang="en-US" i="1" dirty="0">
                <a:hlinkClick r:id="rId10" tooltip="wikt:column"/>
              </a:rPr>
              <a:t>columns</a:t>
            </a:r>
            <a:r>
              <a:rPr lang="en-US" dirty="0"/>
              <a:t>.</a:t>
            </a:r>
            <a:r>
              <a:rPr lang="en-US" baseline="30000" dirty="0">
                <a:hlinkClick r:id="rId11"/>
              </a:rPr>
              <a:t>[2]</a:t>
            </a:r>
            <a:r>
              <a:rPr lang="en-US" baseline="30000" dirty="0">
                <a:hlinkClick r:id="rId12"/>
              </a:rPr>
              <a:t>[3]</a:t>
            </a:r>
            <a:r>
              <a:rPr lang="en-US" dirty="0"/>
              <a:t> For example, the dimensions of matrix (</a:t>
            </a:r>
            <a:r>
              <a:rPr lang="en-US" b="1" dirty="0">
                <a:hlinkClick r:id="rId13"/>
              </a:rPr>
              <a:t>1</a:t>
            </a:r>
            <a:r>
              <a:rPr lang="en-US" dirty="0"/>
              <a:t>) are </a:t>
            </a:r>
            <a:r>
              <a:rPr lang="en-US" i="1" dirty="0"/>
              <a:t>2</a:t>
            </a:r>
            <a:r>
              <a:rPr lang="en-US" dirty="0"/>
              <a:t> × </a:t>
            </a:r>
            <a:r>
              <a:rPr lang="en-US" i="1" dirty="0"/>
              <a:t>3</a:t>
            </a:r>
            <a:r>
              <a:rPr lang="en-US" dirty="0"/>
              <a:t> (read "two by three"), because there are two rows and three columns.</a:t>
            </a:r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r>
              <a:rPr lang="de-DE" sz="1400" i="1" dirty="0"/>
              <a:t>(https://en.wikipedia.org/wiki/Matrix_(mathematics))</a:t>
            </a:r>
            <a:endParaRPr lang="en-US" sz="1400" i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0569"/>
            <a:ext cx="4822072" cy="1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35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Matrices </a:t>
            </a:r>
            <a:r>
              <a:rPr lang="de-DE" dirty="0" err="1"/>
              <a:t>come</a:t>
            </a:r>
            <a:r>
              <a:rPr lang="de-DE" dirty="0"/>
              <a:t> in all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pPr lvl="1"/>
            <a:r>
              <a:rPr lang="de-DE" dirty="0"/>
              <a:t>3x3 Matrix</a:t>
            </a:r>
          </a:p>
          <a:p>
            <a:pPr lvl="1"/>
            <a:r>
              <a:rPr lang="de-DE" dirty="0"/>
              <a:t>4x4 Matrix</a:t>
            </a:r>
          </a:p>
          <a:p>
            <a:pPr lvl="1"/>
            <a:r>
              <a:rPr lang="de-DE" dirty="0"/>
              <a:t>4x3 Matrix</a:t>
            </a:r>
          </a:p>
          <a:p>
            <a:pPr lvl="1"/>
            <a:r>
              <a:rPr lang="de-DE" dirty="0"/>
              <a:t>3x4 Matrix</a:t>
            </a:r>
          </a:p>
          <a:p>
            <a:pPr lvl="1"/>
            <a:r>
              <a:rPr lang="de-DE" dirty="0"/>
              <a:t>2x2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930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Matrices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341984" y="3825551"/>
            <a:ext cx="76137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  <a:latin typeface="Consolas" panose="020B0609020204030204" pitchFamily="49" charset="0"/>
              </a:rPr>
              <a:t>float3x3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mat</a:t>
            </a:r>
            <a:r>
              <a:rPr lang="de-DE" sz="2400" dirty="0">
                <a:latin typeface="Consolas" panose="020B0609020204030204" pitchFamily="49" charset="0"/>
              </a:rPr>
              <a:t> = {1,2,3,1,4,2,3,1,2};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341984" y="2952159"/>
            <a:ext cx="61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HLSL/CG Syntax:</a:t>
            </a:r>
            <a:endParaRPr lang="en-US" sz="32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3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400" dirty="0"/>
          </a:p>
          <a:p>
            <a:pPr marL="0" indent="0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can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do </a:t>
            </a:r>
            <a:r>
              <a:rPr lang="de-DE" sz="4400" dirty="0" err="1"/>
              <a:t>with</a:t>
            </a:r>
            <a:r>
              <a:rPr lang="de-DE" sz="4400" dirty="0"/>
              <a:t> Matrices?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88011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Matrices?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Transform </a:t>
            </a:r>
            <a:r>
              <a:rPr lang="de-DE" dirty="0" err="1"/>
              <a:t>Positions</a:t>
            </a:r>
            <a:endParaRPr lang="de-DE" sz="1200" dirty="0"/>
          </a:p>
          <a:p>
            <a:pPr lvl="1"/>
            <a:r>
              <a:rPr lang="de-DE" dirty="0"/>
              <a:t>Move</a:t>
            </a:r>
          </a:p>
          <a:p>
            <a:pPr lvl="1"/>
            <a:r>
              <a:rPr lang="de-DE" dirty="0" err="1"/>
              <a:t>Rotate</a:t>
            </a:r>
            <a:endParaRPr lang="de-DE" dirty="0"/>
          </a:p>
          <a:p>
            <a:pPr lvl="1"/>
            <a:r>
              <a:rPr lang="de-DE" dirty="0" err="1"/>
              <a:t>Scale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Perspectively</a:t>
            </a:r>
            <a:r>
              <a:rPr lang="de-DE" dirty="0"/>
              <a:t> </a:t>
            </a:r>
            <a:r>
              <a:rPr lang="de-DE" dirty="0" err="1"/>
              <a:t>Distort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078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Matrices?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Multiply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Matrices</a:t>
            </a:r>
          </a:p>
          <a:p>
            <a:r>
              <a:rPr lang="de-DE" dirty="0" err="1"/>
              <a:t>Multiply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Vectors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71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Vectors to us?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400" dirty="0"/>
          </a:p>
          <a:p>
            <a:pPr marL="0" indent="0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 err="1"/>
              <a:t>Scalar</a:t>
            </a:r>
            <a:r>
              <a:rPr lang="de-DE" sz="4400" dirty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53553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Transformation Matrices</a:t>
            </a:r>
          </a:p>
          <a:p>
            <a:r>
              <a:rPr lang="de-DE" dirty="0" err="1"/>
              <a:t>Multiply</a:t>
            </a:r>
            <a:r>
              <a:rPr lang="de-DE" dirty="0"/>
              <a:t> a Position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Matrix</a:t>
            </a: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514" y="616131"/>
            <a:ext cx="4354286" cy="57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66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Matrices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341984" y="3825551"/>
            <a:ext cx="76137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mul</a:t>
            </a:r>
            <a:r>
              <a:rPr lang="de-DE" sz="2400" dirty="0">
                <a:latin typeface="Consolas" panose="020B0609020204030204" pitchFamily="49" charset="0"/>
              </a:rPr>
              <a:t>(</a:t>
            </a:r>
            <a:r>
              <a:rPr lang="de-DE" sz="2400" dirty="0" err="1">
                <a:latin typeface="Consolas" panose="020B0609020204030204" pitchFamily="49" charset="0"/>
              </a:rPr>
              <a:t>matA</a:t>
            </a:r>
            <a:r>
              <a:rPr lang="de-DE" sz="2400" dirty="0">
                <a:latin typeface="Consolas" panose="020B0609020204030204" pitchFamily="49" charset="0"/>
              </a:rPr>
              <a:t>, </a:t>
            </a:r>
            <a:r>
              <a:rPr lang="de-DE" sz="2400" dirty="0" err="1">
                <a:latin typeface="Consolas" panose="020B0609020204030204" pitchFamily="49" charset="0"/>
              </a:rPr>
              <a:t>vecB</a:t>
            </a:r>
            <a:r>
              <a:rPr lang="de-DE" sz="24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341984" y="2952159"/>
            <a:ext cx="61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HLSL/CG Syntax: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61265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Multiply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effects</a:t>
            </a:r>
            <a:endParaRPr lang="de-DE" dirty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6" y="2335318"/>
            <a:ext cx="4093028" cy="45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99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Matrices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341984" y="3825551"/>
            <a:ext cx="761377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Consolas" panose="020B0609020204030204" pitchFamily="49" charset="0"/>
              </a:rPr>
              <a:t>matC</a:t>
            </a:r>
            <a:r>
              <a:rPr lang="de-DE" sz="2400" dirty="0">
                <a:latin typeface="Consolas" panose="020B0609020204030204" pitchFamily="49" charset="0"/>
              </a:rPr>
              <a:t> =</a:t>
            </a:r>
            <a:r>
              <a:rPr lang="de-DE" sz="24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mul</a:t>
            </a:r>
            <a:r>
              <a:rPr lang="de-DE" sz="2400" dirty="0">
                <a:latin typeface="Consolas" panose="020B0609020204030204" pitchFamily="49" charset="0"/>
              </a:rPr>
              <a:t>(</a:t>
            </a:r>
            <a:r>
              <a:rPr lang="de-DE" sz="2400" dirty="0" err="1">
                <a:latin typeface="Consolas" panose="020B0609020204030204" pitchFamily="49" charset="0"/>
              </a:rPr>
              <a:t>matA</a:t>
            </a:r>
            <a:r>
              <a:rPr lang="de-DE" sz="2400" dirty="0">
                <a:latin typeface="Consolas" panose="020B0609020204030204" pitchFamily="49" charset="0"/>
              </a:rPr>
              <a:t>, </a:t>
            </a:r>
            <a:r>
              <a:rPr lang="de-DE" sz="2400" dirty="0" err="1">
                <a:latin typeface="Consolas" panose="020B0609020204030204" pitchFamily="49" charset="0"/>
              </a:rPr>
              <a:t>matB</a:t>
            </a:r>
            <a:r>
              <a:rPr lang="de-DE" sz="2400" dirty="0">
                <a:latin typeface="Consolas" panose="020B0609020204030204" pitchFamily="49" charset="0"/>
              </a:rPr>
              <a:t>);</a:t>
            </a:r>
          </a:p>
          <a:p>
            <a:r>
              <a:rPr lang="de-DE" sz="2400" dirty="0" err="1">
                <a:latin typeface="Consolas" panose="020B0609020204030204" pitchFamily="49" charset="0"/>
              </a:rPr>
              <a:t>vecA</a:t>
            </a:r>
            <a:r>
              <a:rPr lang="de-DE" sz="2400" dirty="0">
                <a:latin typeface="Consolas" panose="020B0609020204030204" pitchFamily="49" charset="0"/>
              </a:rPr>
              <a:t> = </a:t>
            </a:r>
            <a:r>
              <a:rPr lang="de-DE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mul</a:t>
            </a:r>
            <a:r>
              <a:rPr lang="de-DE" sz="2400" dirty="0">
                <a:latin typeface="Consolas" panose="020B0609020204030204" pitchFamily="49" charset="0"/>
              </a:rPr>
              <a:t>(</a:t>
            </a:r>
            <a:r>
              <a:rPr lang="de-DE" sz="2400" dirty="0" err="1">
                <a:latin typeface="Consolas" panose="020B0609020204030204" pitchFamily="49" charset="0"/>
              </a:rPr>
              <a:t>matB</a:t>
            </a:r>
            <a:r>
              <a:rPr lang="de-DE" sz="2400" dirty="0">
                <a:latin typeface="Consolas" panose="020B0609020204030204" pitchFamily="49" charset="0"/>
              </a:rPr>
              <a:t>, </a:t>
            </a:r>
            <a:r>
              <a:rPr lang="de-DE" sz="2400" dirty="0" err="1">
                <a:latin typeface="Consolas" panose="020B0609020204030204" pitchFamily="49" charset="0"/>
              </a:rPr>
              <a:t>vecA</a:t>
            </a:r>
            <a:r>
              <a:rPr lang="de-DE" sz="2400" dirty="0">
                <a:latin typeface="Consolas" panose="020B0609020204030204" pitchFamily="49" charset="0"/>
              </a:rPr>
              <a:t>);</a:t>
            </a:r>
          </a:p>
          <a:p>
            <a:r>
              <a:rPr lang="de-DE" sz="2400" dirty="0" err="1">
                <a:latin typeface="Consolas" panose="020B0609020204030204" pitchFamily="49" charset="0"/>
              </a:rPr>
              <a:t>vecA</a:t>
            </a:r>
            <a:r>
              <a:rPr lang="de-DE" sz="2400" dirty="0">
                <a:latin typeface="Consolas" panose="020B0609020204030204" pitchFamily="49" charset="0"/>
              </a:rPr>
              <a:t> = </a:t>
            </a:r>
            <a:r>
              <a:rPr lang="de-DE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mul</a:t>
            </a:r>
            <a:r>
              <a:rPr lang="de-DE" sz="2400" dirty="0">
                <a:latin typeface="Consolas" panose="020B0609020204030204" pitchFamily="49" charset="0"/>
              </a:rPr>
              <a:t>(</a:t>
            </a:r>
            <a:r>
              <a:rPr lang="de-DE" sz="2400" dirty="0" err="1">
                <a:latin typeface="Consolas" panose="020B0609020204030204" pitchFamily="49" charset="0"/>
              </a:rPr>
              <a:t>matA</a:t>
            </a:r>
            <a:r>
              <a:rPr lang="de-DE" sz="2400" dirty="0">
                <a:latin typeface="Consolas" panose="020B0609020204030204" pitchFamily="49" charset="0"/>
              </a:rPr>
              <a:t>, </a:t>
            </a:r>
            <a:r>
              <a:rPr lang="de-DE" sz="2400" dirty="0" err="1">
                <a:latin typeface="Consolas" panose="020B0609020204030204" pitchFamily="49" charset="0"/>
              </a:rPr>
              <a:t>vecA</a:t>
            </a:r>
            <a:r>
              <a:rPr lang="de-DE" sz="2400" dirty="0">
                <a:latin typeface="Consolas" panose="020B0609020204030204" pitchFamily="49" charset="0"/>
              </a:rPr>
              <a:t>);</a:t>
            </a:r>
          </a:p>
          <a:p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multiplying</a:t>
            </a:r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with</a:t>
            </a:r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matC</a:t>
            </a:r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is</a:t>
            </a:r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the</a:t>
            </a:r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 same 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as</a:t>
            </a:r>
            <a:endParaRPr lang="de-DE" sz="2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first</a:t>
            </a:r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multiplying</a:t>
            </a:r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MatB</a:t>
            </a:r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and</a:t>
            </a:r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then</a:t>
            </a:r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MatA</a:t>
            </a:r>
            <a:endParaRPr lang="de-DE" sz="2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sz="2400" dirty="0" err="1">
                <a:latin typeface="Consolas" panose="020B0609020204030204" pitchFamily="49" charset="0"/>
              </a:rPr>
              <a:t>vecB</a:t>
            </a:r>
            <a:r>
              <a:rPr lang="de-DE" sz="2400" dirty="0">
                <a:latin typeface="Consolas" panose="020B0609020204030204" pitchFamily="49" charset="0"/>
              </a:rPr>
              <a:t> = </a:t>
            </a:r>
            <a:r>
              <a:rPr lang="de-DE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mul</a:t>
            </a:r>
            <a:r>
              <a:rPr lang="de-DE" sz="2400" dirty="0">
                <a:latin typeface="Consolas" panose="020B0609020204030204" pitchFamily="49" charset="0"/>
              </a:rPr>
              <a:t>(</a:t>
            </a:r>
            <a:r>
              <a:rPr lang="de-DE" sz="2400" dirty="0" err="1">
                <a:latin typeface="Consolas" panose="020B0609020204030204" pitchFamily="49" charset="0"/>
              </a:rPr>
              <a:t>matC</a:t>
            </a:r>
            <a:r>
              <a:rPr lang="de-DE" sz="2400" dirty="0">
                <a:latin typeface="Consolas" panose="020B0609020204030204" pitchFamily="49" charset="0"/>
              </a:rPr>
              <a:t>, </a:t>
            </a:r>
            <a:r>
              <a:rPr lang="de-DE" sz="2400" dirty="0" err="1">
                <a:latin typeface="Consolas" panose="020B0609020204030204" pitchFamily="49" charset="0"/>
              </a:rPr>
              <a:t>vecB</a:t>
            </a:r>
            <a:r>
              <a:rPr lang="de-DE" sz="24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341984" y="2952159"/>
            <a:ext cx="61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HLSL/CG Syntax: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55105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Popular</a:t>
            </a:r>
            <a:r>
              <a:rPr lang="de-DE" dirty="0"/>
              <a:t> Matrices (in </a:t>
            </a:r>
            <a:r>
              <a:rPr lang="de-DE" dirty="0" err="1"/>
              <a:t>Shaders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Model/World Matrix</a:t>
            </a:r>
          </a:p>
          <a:p>
            <a:pPr lvl="1"/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r>
              <a:rPr lang="de-DE" dirty="0"/>
              <a:t>View/</a:t>
            </a:r>
            <a:r>
              <a:rPr lang="de-DE" dirty="0" err="1"/>
              <a:t>Camera</a:t>
            </a:r>
            <a:r>
              <a:rPr lang="de-DE" dirty="0"/>
              <a:t> Matrix</a:t>
            </a:r>
          </a:p>
          <a:p>
            <a:pPr lvl="1"/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„World“ in front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camera</a:t>
            </a:r>
            <a:endParaRPr lang="de-DE" dirty="0"/>
          </a:p>
          <a:p>
            <a:r>
              <a:rPr lang="de-DE" dirty="0" err="1"/>
              <a:t>Projection</a:t>
            </a:r>
            <a:r>
              <a:rPr lang="de-DE" dirty="0"/>
              <a:t> Matrix</a:t>
            </a:r>
          </a:p>
          <a:p>
            <a:pPr lvl="1"/>
            <a:r>
              <a:rPr lang="de-DE" dirty="0" err="1"/>
              <a:t>Distorts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perspectively</a:t>
            </a:r>
            <a:endParaRPr lang="de-DE" dirty="0"/>
          </a:p>
          <a:p>
            <a:r>
              <a:rPr lang="de-DE" dirty="0"/>
              <a:t>MVP Matrix</a:t>
            </a:r>
          </a:p>
          <a:p>
            <a:pPr lvl="1"/>
            <a:r>
              <a:rPr lang="de-DE" dirty="0"/>
              <a:t>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multiplied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9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Cheat Sheet!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55" y="1610244"/>
            <a:ext cx="5966690" cy="4025540"/>
          </a:xfrm>
        </p:spPr>
      </p:pic>
      <p:sp>
        <p:nvSpPr>
          <p:cNvPr id="5" name="Textfeld 4"/>
          <p:cNvSpPr txBox="1"/>
          <p:nvPr/>
        </p:nvSpPr>
        <p:spPr>
          <a:xfrm>
            <a:off x="905164" y="5883564"/>
            <a:ext cx="10704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http://bit.ly/2dQzwvD</a:t>
            </a:r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82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Vectors to us?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400" dirty="0"/>
          </a:p>
          <a:p>
            <a:pPr marL="0" indent="0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 err="1"/>
              <a:t>Scalar</a:t>
            </a:r>
            <a:r>
              <a:rPr lang="de-DE" sz="4400" dirty="0"/>
              <a:t>?</a:t>
            </a:r>
          </a:p>
          <a:p>
            <a:pPr marL="0" indent="0" algn="ctr">
              <a:buNone/>
            </a:pPr>
            <a:r>
              <a:rPr lang="de-DE" sz="4400" dirty="0"/>
              <a:t>Just a </a:t>
            </a:r>
            <a:r>
              <a:rPr lang="de-DE" sz="4400" dirty="0" err="1"/>
              <a:t>fancy</a:t>
            </a:r>
            <a:r>
              <a:rPr lang="de-DE" sz="4400" dirty="0"/>
              <a:t> </a:t>
            </a:r>
            <a:r>
              <a:rPr lang="de-DE" sz="4400" dirty="0" err="1"/>
              <a:t>term</a:t>
            </a:r>
            <a:r>
              <a:rPr lang="de-DE" sz="4400" dirty="0"/>
              <a:t> </a:t>
            </a:r>
            <a:r>
              <a:rPr lang="de-DE" sz="4400" dirty="0" err="1"/>
              <a:t>for</a:t>
            </a:r>
            <a:r>
              <a:rPr lang="de-DE" sz="4400" dirty="0"/>
              <a:t> </a:t>
            </a:r>
            <a:r>
              <a:rPr lang="de-DE" sz="4400" dirty="0" err="1"/>
              <a:t>single</a:t>
            </a:r>
            <a:r>
              <a:rPr lang="de-DE" sz="4400" dirty="0"/>
              <a:t> </a:t>
            </a:r>
            <a:r>
              <a:rPr lang="de-DE" sz="4400" dirty="0" err="1"/>
              <a:t>Number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8515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Vectors to us?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400" dirty="0"/>
          </a:p>
          <a:p>
            <a:pPr marL="0" indent="0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can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do </a:t>
            </a:r>
            <a:r>
              <a:rPr lang="de-DE" sz="4400" dirty="0" err="1"/>
              <a:t>with</a:t>
            </a:r>
            <a:r>
              <a:rPr lang="de-DE" sz="4400" dirty="0"/>
              <a:t> </a:t>
            </a:r>
            <a:r>
              <a:rPr lang="de-DE" sz="4400" dirty="0" err="1"/>
              <a:t>Vectors</a:t>
            </a:r>
            <a:r>
              <a:rPr lang="de-DE" sz="4400" dirty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5591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1405</Words>
  <Application>Microsoft Office PowerPoint</Application>
  <PresentationFormat>Breitbild</PresentationFormat>
  <Paragraphs>463</Paragraphs>
  <Slides>75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Consolas</vt:lpstr>
      <vt:lpstr>Office</vt:lpstr>
      <vt:lpstr>Introduction to Shader development</vt:lpstr>
      <vt:lpstr>Vectors and Matrices</vt:lpstr>
      <vt:lpstr>Vectors and Matrices</vt:lpstr>
      <vt:lpstr>Vectors and Matrices</vt:lpstr>
      <vt:lpstr>Vectors and Matrices</vt:lpstr>
      <vt:lpstr>What are Vectors to us?</vt:lpstr>
      <vt:lpstr>What are Vectors to us?</vt:lpstr>
      <vt:lpstr>What are Vectors to us?</vt:lpstr>
      <vt:lpstr>What are Vectors to us?</vt:lpstr>
      <vt:lpstr>What can we do with Vectors?</vt:lpstr>
      <vt:lpstr>Add/Substract</vt:lpstr>
      <vt:lpstr>Add/Substract</vt:lpstr>
      <vt:lpstr>What are Vectors to us?</vt:lpstr>
      <vt:lpstr>Add/Substract</vt:lpstr>
      <vt:lpstr>Add/Substract</vt:lpstr>
      <vt:lpstr>What can we do with Add/Substract?</vt:lpstr>
      <vt:lpstr>What can we do with Add/Substract?</vt:lpstr>
      <vt:lpstr>What can we do with Add/Substract?</vt:lpstr>
      <vt:lpstr>What can we do with Add/Substract?</vt:lpstr>
      <vt:lpstr>What can we do with Add/Substract?</vt:lpstr>
      <vt:lpstr>What can we do with Add/Substract?</vt:lpstr>
      <vt:lpstr>Multiplication (Scalar Product)</vt:lpstr>
      <vt:lpstr>Multiplication (Scalar Product)</vt:lpstr>
      <vt:lpstr>Multiplication (Scalar Product)</vt:lpstr>
      <vt:lpstr>Multiplication (Scalar Product)</vt:lpstr>
      <vt:lpstr>Multiplication (Scalar Product)</vt:lpstr>
      <vt:lpstr>What can we do with Scalar Products?</vt:lpstr>
      <vt:lpstr>What can we do with Scalar Products?</vt:lpstr>
      <vt:lpstr>What can we do with Scalar Products?</vt:lpstr>
      <vt:lpstr>What can we do with Scalar Products?</vt:lpstr>
      <vt:lpstr>What can we do with Scalar Products?</vt:lpstr>
      <vt:lpstr>What can we do with Scalar Products?</vt:lpstr>
      <vt:lpstr>What can we do with Scalar Products?</vt:lpstr>
      <vt:lpstr>Multiplication (Dot Product) (aka: the proper way to multiply Vectors)</vt:lpstr>
      <vt:lpstr>Multiplication (Dot Product) (aka: the proper way to multiply Vectors)</vt:lpstr>
      <vt:lpstr>Multiplication (Dot Product) (aka: the proper way to multiply Vectors)</vt:lpstr>
      <vt:lpstr>Multiplication (Dot Product) (aka: the proper way to multiply Vectors)</vt:lpstr>
      <vt:lpstr>Multiplication (Dot Product) (aka: the proper way to multiply Vectors)</vt:lpstr>
      <vt:lpstr>What can we do with Dot Products?</vt:lpstr>
      <vt:lpstr>What can we do with Dot Products?</vt:lpstr>
      <vt:lpstr>What can we do with Dot Products?</vt:lpstr>
      <vt:lpstr>What can we do with Dot Products?</vt:lpstr>
      <vt:lpstr>What can we do with Dot Products?</vt:lpstr>
      <vt:lpstr>What can we do with Dot Products?</vt:lpstr>
      <vt:lpstr>What can we do with Dot Products?</vt:lpstr>
      <vt:lpstr>What can we do with Dot Products?</vt:lpstr>
      <vt:lpstr>Multiplication (Cross Product)</vt:lpstr>
      <vt:lpstr>Multiplication (Cross Product)</vt:lpstr>
      <vt:lpstr>Multiplication (Cross Product)</vt:lpstr>
      <vt:lpstr>Multiplication (Cross Product)</vt:lpstr>
      <vt:lpstr>Multiplication (Cross Product)</vt:lpstr>
      <vt:lpstr>Multiplication (Cross Product)</vt:lpstr>
      <vt:lpstr>Multiplication (Cross Product)</vt:lpstr>
      <vt:lpstr>What can we do with Cross Products?</vt:lpstr>
      <vt:lpstr>What can we do with Cross Products?</vt:lpstr>
      <vt:lpstr>Division?</vt:lpstr>
      <vt:lpstr>Division</vt:lpstr>
      <vt:lpstr>Division</vt:lpstr>
      <vt:lpstr>Division</vt:lpstr>
      <vt:lpstr>PowerPoint-Präsentation</vt:lpstr>
      <vt:lpstr>Swizzle</vt:lpstr>
      <vt:lpstr>Vectors and Matrices</vt:lpstr>
      <vt:lpstr>Matrices</vt:lpstr>
      <vt:lpstr>Matrices</vt:lpstr>
      <vt:lpstr>Matrices</vt:lpstr>
      <vt:lpstr>Matrices</vt:lpstr>
      <vt:lpstr>Matrices</vt:lpstr>
      <vt:lpstr>What can we do with Matrices?</vt:lpstr>
      <vt:lpstr>What can we do with Matrices?</vt:lpstr>
      <vt:lpstr>How does it work?</vt:lpstr>
      <vt:lpstr>Matrices</vt:lpstr>
      <vt:lpstr>How does it work?</vt:lpstr>
      <vt:lpstr>Matrices</vt:lpstr>
      <vt:lpstr>Popular Matrices (in Shaders)</vt:lpstr>
      <vt:lpstr>Cheat Sheet!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Shader development</dc:title>
  <dc:creator>Paul</dc:creator>
  <cp:lastModifiedBy>paul_nasdalack</cp:lastModifiedBy>
  <cp:revision>77</cp:revision>
  <dcterms:created xsi:type="dcterms:W3CDTF">2016-09-05T11:45:06Z</dcterms:created>
  <dcterms:modified xsi:type="dcterms:W3CDTF">2020-12-28T12:44:05Z</dcterms:modified>
</cp:coreProperties>
</file>